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26" r:id="rId5"/>
    <p:sldId id="327" r:id="rId6"/>
    <p:sldId id="459" r:id="rId7"/>
    <p:sldId id="448" r:id="rId8"/>
    <p:sldId id="449" r:id="rId9"/>
    <p:sldId id="450" r:id="rId10"/>
    <p:sldId id="451" r:id="rId11"/>
    <p:sldId id="452" r:id="rId12"/>
    <p:sldId id="334" r:id="rId13"/>
    <p:sldId id="405" r:id="rId14"/>
    <p:sldId id="410" r:id="rId15"/>
    <p:sldId id="411" r:id="rId16"/>
    <p:sldId id="444" r:id="rId17"/>
    <p:sldId id="423" r:id="rId18"/>
    <p:sldId id="461" r:id="rId19"/>
    <p:sldId id="431" r:id="rId20"/>
    <p:sldId id="432" r:id="rId21"/>
    <p:sldId id="426" r:id="rId22"/>
    <p:sldId id="429" r:id="rId23"/>
    <p:sldId id="430" r:id="rId24"/>
    <p:sldId id="359" r:id="rId25"/>
    <p:sldId id="360" r:id="rId26"/>
    <p:sldId id="464" r:id="rId27"/>
    <p:sldId id="460" r:id="rId2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50"/>
    <a:srgbClr val="E00034"/>
    <a:srgbClr val="FCAF17"/>
    <a:srgbClr val="000000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0E851-A636-4F5D-AA26-EB72427CBA06}" v="107" dt="2022-11-30T14:25:40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mei1963.sharepoint.com/sites/AMSPCentralTeam-AMSPDataTeam/Shared%20Documents/AMSP%20Data%20Team/JCQ%20L3%20entries%20charts/Level-3-charts-dat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mei1963.sharepoint.com/sites/AMSPCentralTeam-AMSPDataTeam/Shared%20Documents/AMSP%20Data%20Team/JCQ%20L3%20entries%20charts/Level-3-charts-data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mei1963.sharepoint.com/sites/AMSPCentralTeam-AMSPDataTeam/Shared%20Documents/AMSP%20Data%20Team/JCQ%20L3%20entries%20charts/Level-3-charts-data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mei1963.sharepoint.com/sites/AMSPCentralTeam-AMSPDataTeam/Shared%20Documents/AMSP%20Data%20Team/JCQ%20L3%20entries%20charts/Level-3-charts-data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mei1963.sharepoint.com/sites/AMSPCentralTeam-AMSPDataTeam/Shared%20Documents/AMSP%20Data%20Team/JCQ%20L3%20entries%20charts/Level-3-charts-data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mei1963.sharepoint.com/sites/AMSPCentralTeam-AMSPDataTeam/Shared%20Documents/AMSP%20Data%20Team/JCQ%20L3%20entries%20charts/Level-3-charts-data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ei1963.sharepoint.com/sites/AMSPCentralTeam-AMSPDataTeam/Shared%20Documents/AMSP%20Data%20Team/JCQ%20L3%20entries%20charts/Level-3-charts-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RachelBeddoes\AppData\Local\Microsoft\Windows\INetCache\Content.Outlook\D238N8O3\GCSE%20Maths%20attainment%20by%20gender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chelBeddoes\Downloads\sb262-figure-13%20(1).csv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mei1963.sharepoint.com/sites/AMSPCentralTeam-AMSPDataTeam/Shared%20Documents/AMSP%20Data%20Team/JCQ%20L3%20entries%20charts/Level-3-charts-da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mei1963.sharepoint.com/sites/AMSPCentralTeam-AMSPDataTeam/Shared%20Documents/AMSP%20Data%20Team/JCQ%20L3%20entries%20charts/Level-3-charts-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mei1963.sharepoint.com/sites/AMSPCentralTeam-AMSPDataTeam/Shared%20Documents/AMSP%20Data%20Team/JCQ%20L3%20entries%20charts/Level-3-charts-da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mei1963.sharepoint.com/sites/AMSPCentralTeam-AMSPDataTeam/Shared%20Documents/AMSP%20Data%20Team/JCQ%20L3%20entries%20charts/Level-3-charts-dat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mei1963.sharepoint.com/sites/AMSPCentralTeam-AMSPDataTeam/Shared%20Documents/AMSP%20Data%20Team/JCQ%20L3%20entries%20charts/Level-3-charts-dat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mei1963.sharepoint.com/sites/AMSPCentralTeam-AMSPDataTeam/Shared%20Documents/AMSP%20Data%20Team/JCQ%20L3%20entries%20charts/Level-3-charts-dat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mei1963.sharepoint.com/sites/AMSPCentralTeam-AMSPDataTeam/Shared%20Documents/AMSP%20Data%20Team/JCQ%20L3%20entries%20charts/Level-3-charts-data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mei1963.sharepoint.com/sites/AMSPCentralTeam-AMSPDataTeam/Shared%20Documents/AMSP%20Data%20Team/JCQ%20L3%20entries%20charts/Level-3-charts-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'UK 2003-2022'!$A$3</c:f>
              <c:strCache>
                <c:ptCount val="1"/>
                <c:pt idx="0">
                  <c:v>AS Maths</c:v>
                </c:pt>
              </c:strCache>
            </c:strRef>
          </c:tx>
          <c:spPr>
            <a:ln w="28575" cap="rnd">
              <a:solidFill>
                <a:srgbClr val="E0003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00034"/>
              </a:solidFill>
              <a:ln w="9525">
                <a:solidFill>
                  <a:srgbClr val="E00034"/>
                </a:solidFill>
              </a:ln>
              <a:effectLst/>
            </c:spPr>
          </c:marker>
          <c:cat>
            <c:numRef>
              <c:f>'UK 2003-2022'!$B$2:$U$2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'UK 2003-2022'!$B$3:$U$3</c:f>
              <c:numCache>
                <c:formatCode>General</c:formatCode>
                <c:ptCount val="20"/>
                <c:pt idx="0">
                  <c:v>63841</c:v>
                </c:pt>
                <c:pt idx="1">
                  <c:v>62098</c:v>
                </c:pt>
                <c:pt idx="2">
                  <c:v>68178</c:v>
                </c:pt>
                <c:pt idx="3">
                  <c:v>70805</c:v>
                </c:pt>
                <c:pt idx="4">
                  <c:v>77387</c:v>
                </c:pt>
                <c:pt idx="5">
                  <c:v>84613</c:v>
                </c:pt>
                <c:pt idx="6">
                  <c:v>103335</c:v>
                </c:pt>
                <c:pt idx="7">
                  <c:v>112847</c:v>
                </c:pt>
                <c:pt idx="8">
                  <c:v>141392</c:v>
                </c:pt>
                <c:pt idx="9">
                  <c:v>148550</c:v>
                </c:pt>
                <c:pt idx="10">
                  <c:v>150787</c:v>
                </c:pt>
                <c:pt idx="11">
                  <c:v>161711</c:v>
                </c:pt>
                <c:pt idx="12">
                  <c:v>165311</c:v>
                </c:pt>
                <c:pt idx="13">
                  <c:v>162741</c:v>
                </c:pt>
                <c:pt idx="14">
                  <c:v>160450</c:v>
                </c:pt>
                <c:pt idx="15">
                  <c:v>81051</c:v>
                </c:pt>
                <c:pt idx="16">
                  <c:v>25923</c:v>
                </c:pt>
                <c:pt idx="17">
                  <c:v>18363</c:v>
                </c:pt>
                <c:pt idx="18">
                  <c:v>14466</c:v>
                </c:pt>
                <c:pt idx="19">
                  <c:v>15489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63-4232-A29E-00ED6FF90FFE}"/>
            </c:ext>
          </c:extLst>
        </c:ser>
        <c:ser>
          <c:idx val="1"/>
          <c:order val="1"/>
          <c:tx>
            <c:strRef>
              <c:f>'UK 2003-2022'!$A$4</c:f>
              <c:strCache>
                <c:ptCount val="1"/>
                <c:pt idx="0">
                  <c:v>A level Maths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'UK 2003-2022'!$B$2:$U$2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'UK 2003-2022'!$B$4:$U$4</c:f>
              <c:numCache>
                <c:formatCode>General</c:formatCode>
                <c:ptCount val="20"/>
                <c:pt idx="0">
                  <c:v>50602</c:v>
                </c:pt>
                <c:pt idx="1">
                  <c:v>52788</c:v>
                </c:pt>
                <c:pt idx="2">
                  <c:v>52897</c:v>
                </c:pt>
                <c:pt idx="3">
                  <c:v>55982</c:v>
                </c:pt>
                <c:pt idx="4">
                  <c:v>60093</c:v>
                </c:pt>
                <c:pt idx="5">
                  <c:v>64593</c:v>
                </c:pt>
                <c:pt idx="6">
                  <c:v>72475</c:v>
                </c:pt>
                <c:pt idx="7">
                  <c:v>77001</c:v>
                </c:pt>
                <c:pt idx="8">
                  <c:v>82995</c:v>
                </c:pt>
                <c:pt idx="9">
                  <c:v>85714</c:v>
                </c:pt>
                <c:pt idx="10">
                  <c:v>88060</c:v>
                </c:pt>
                <c:pt idx="11">
                  <c:v>88816</c:v>
                </c:pt>
                <c:pt idx="12">
                  <c:v>92711</c:v>
                </c:pt>
                <c:pt idx="13">
                  <c:v>92163</c:v>
                </c:pt>
                <c:pt idx="14">
                  <c:v>95244</c:v>
                </c:pt>
                <c:pt idx="15">
                  <c:v>97627</c:v>
                </c:pt>
                <c:pt idx="16">
                  <c:v>91895</c:v>
                </c:pt>
                <c:pt idx="17">
                  <c:v>94264</c:v>
                </c:pt>
                <c:pt idx="18">
                  <c:v>97690</c:v>
                </c:pt>
                <c:pt idx="19">
                  <c:v>95635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63-4232-A29E-00ED6FF90FFE}"/>
            </c:ext>
          </c:extLst>
        </c:ser>
        <c:ser>
          <c:idx val="2"/>
          <c:order val="2"/>
          <c:tx>
            <c:strRef>
              <c:f>'UK 2003-2022'!$A$5</c:f>
              <c:strCache>
                <c:ptCount val="1"/>
                <c:pt idx="0">
                  <c:v>AS Further Maths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numRef>
              <c:f>'UK 2003-2022'!$B$2:$U$2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'UK 2003-2022'!$B$5:$U$5</c:f>
              <c:numCache>
                <c:formatCode>General</c:formatCode>
                <c:ptCount val="20"/>
                <c:pt idx="0">
                  <c:v>3371</c:v>
                </c:pt>
                <c:pt idx="1">
                  <c:v>3980</c:v>
                </c:pt>
                <c:pt idx="2">
                  <c:v>5054</c:v>
                </c:pt>
                <c:pt idx="3">
                  <c:v>6292</c:v>
                </c:pt>
                <c:pt idx="4">
                  <c:v>7426</c:v>
                </c:pt>
                <c:pt idx="5">
                  <c:v>8495</c:v>
                </c:pt>
                <c:pt idx="6">
                  <c:v>13165</c:v>
                </c:pt>
                <c:pt idx="7">
                  <c:v>14884</c:v>
                </c:pt>
                <c:pt idx="8">
                  <c:v>18555</c:v>
                </c:pt>
                <c:pt idx="9">
                  <c:v>20954</c:v>
                </c:pt>
                <c:pt idx="10">
                  <c:v>22601</c:v>
                </c:pt>
                <c:pt idx="11">
                  <c:v>24530</c:v>
                </c:pt>
                <c:pt idx="12">
                  <c:v>27034</c:v>
                </c:pt>
                <c:pt idx="13">
                  <c:v>26742</c:v>
                </c:pt>
                <c:pt idx="14">
                  <c:v>27980</c:v>
                </c:pt>
                <c:pt idx="15">
                  <c:v>18426</c:v>
                </c:pt>
                <c:pt idx="16">
                  <c:v>5898</c:v>
                </c:pt>
                <c:pt idx="17">
                  <c:v>5344</c:v>
                </c:pt>
                <c:pt idx="18">
                  <c:v>4707</c:v>
                </c:pt>
                <c:pt idx="19">
                  <c:v>4056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63-4232-A29E-00ED6FF90FFE}"/>
            </c:ext>
          </c:extLst>
        </c:ser>
        <c:ser>
          <c:idx val="3"/>
          <c:order val="3"/>
          <c:tx>
            <c:strRef>
              <c:f>'UK 2003-2022'!$A$6</c:f>
              <c:strCache>
                <c:ptCount val="1"/>
                <c:pt idx="0">
                  <c:v>A level Further Maths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'UK 2003-2022'!$B$2:$U$2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'UK 2003-2022'!$B$6:$U$6</c:f>
              <c:numCache>
                <c:formatCode>General</c:formatCode>
                <c:ptCount val="20"/>
                <c:pt idx="0">
                  <c:v>5315</c:v>
                </c:pt>
                <c:pt idx="1">
                  <c:v>5720</c:v>
                </c:pt>
                <c:pt idx="2">
                  <c:v>5933</c:v>
                </c:pt>
                <c:pt idx="3">
                  <c:v>7270</c:v>
                </c:pt>
                <c:pt idx="4">
                  <c:v>7872</c:v>
                </c:pt>
                <c:pt idx="5">
                  <c:v>9091</c:v>
                </c:pt>
                <c:pt idx="6">
                  <c:v>10473</c:v>
                </c:pt>
                <c:pt idx="7">
                  <c:v>11682</c:v>
                </c:pt>
                <c:pt idx="8">
                  <c:v>12287</c:v>
                </c:pt>
                <c:pt idx="9">
                  <c:v>13223</c:v>
                </c:pt>
                <c:pt idx="10">
                  <c:v>13821</c:v>
                </c:pt>
                <c:pt idx="11">
                  <c:v>14028</c:v>
                </c:pt>
                <c:pt idx="12">
                  <c:v>14993</c:v>
                </c:pt>
                <c:pt idx="13">
                  <c:v>15257</c:v>
                </c:pt>
                <c:pt idx="14">
                  <c:v>16172</c:v>
                </c:pt>
                <c:pt idx="15">
                  <c:v>16157</c:v>
                </c:pt>
                <c:pt idx="16">
                  <c:v>14527</c:v>
                </c:pt>
                <c:pt idx="17">
                  <c:v>14979</c:v>
                </c:pt>
                <c:pt idx="18">
                  <c:v>15748</c:v>
                </c:pt>
                <c:pt idx="19">
                  <c:v>15146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63-4232-A29E-00ED6FF90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907936"/>
        <c:axId val="706902944"/>
      </c:lineChart>
      <c:catAx>
        <c:axId val="70690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23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02944"/>
        <c:crosses val="autoZero"/>
        <c:auto val="1"/>
        <c:lblAlgn val="ctr"/>
        <c:lblOffset val="100"/>
        <c:noMultiLvlLbl val="0"/>
      </c:catAx>
      <c:valAx>
        <c:axId val="70690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35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3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1" i="0" baseline="0">
                    <a:solidFill>
                      <a:srgbClr val="002350"/>
                    </a:solidFill>
                  </a:rPr>
                  <a:t>Entries (JCQ data)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23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2350">
                <a:alpha val="94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07936"/>
        <c:crosses val="autoZero"/>
        <c:crossBetween val="between"/>
      </c:valAx>
      <c:spPr>
        <a:solidFill>
          <a:sysClr val="window" lastClr="FFFFFF"/>
        </a:solidFill>
        <a:ln>
          <a:solidFill>
            <a:sysClr val="window" lastClr="FFFFFF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35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'Core Maths'!$L$2</c:f>
              <c:strCache>
                <c:ptCount val="1"/>
                <c:pt idx="0">
                  <c:v>A level Maths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864197530864213E-2"/>
                  <c:y val="2.9518919789255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3E-4D05-9718-B81758307ECA}"/>
                </c:ext>
              </c:extLst>
            </c:dLbl>
            <c:dLbl>
              <c:idx val="1"/>
              <c:layout>
                <c:manualLayout>
                  <c:x val="-3.2407407407407406E-2"/>
                  <c:y val="2.4151843463936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3E-4D05-9718-B81758307ECA}"/>
                </c:ext>
              </c:extLst>
            </c:dLbl>
            <c:dLbl>
              <c:idx val="2"/>
              <c:layout>
                <c:manualLayout>
                  <c:x val="-2.9320987654320986E-2"/>
                  <c:y val="-3.2202457951915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3E-4D05-9718-B81758307ECA}"/>
                </c:ext>
              </c:extLst>
            </c:dLbl>
            <c:dLbl>
              <c:idx val="3"/>
              <c:layout>
                <c:manualLayout>
                  <c:x val="-2.3148148148148147E-2"/>
                  <c:y val="2.4151843463936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3E-4D05-9718-B81758307ECA}"/>
                </c:ext>
              </c:extLst>
            </c:dLbl>
            <c:dLbl>
              <c:idx val="4"/>
              <c:layout>
                <c:manualLayout>
                  <c:x val="-2.1604938271604937E-2"/>
                  <c:y val="-2.1468305301276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3E-4D05-9718-B81758307E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'Core Maths'!$M$1:$R$1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'Core Maths'!$M$2:$R$2</c:f>
              <c:numCache>
                <c:formatCode>0.0%</c:formatCode>
                <c:ptCount val="6"/>
                <c:pt idx="0">
                  <c:v>0.38800000000000001</c:v>
                </c:pt>
                <c:pt idx="1">
                  <c:v>0.39200000000000002</c:v>
                </c:pt>
                <c:pt idx="2">
                  <c:v>0.38500000000000001</c:v>
                </c:pt>
                <c:pt idx="3">
                  <c:v>0.39200000000000002</c:v>
                </c:pt>
                <c:pt idx="4">
                  <c:v>0.38600000000000001</c:v>
                </c:pt>
                <c:pt idx="5">
                  <c:v>0.374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3E-4D05-9718-B81758307ECA}"/>
            </c:ext>
          </c:extLst>
        </c:ser>
        <c:ser>
          <c:idx val="1"/>
          <c:order val="1"/>
          <c:tx>
            <c:strRef>
              <c:f>'Core Maths'!$L$3</c:f>
              <c:strCache>
                <c:ptCount val="1"/>
                <c:pt idx="0">
                  <c:v>A level Further Maths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777777777777776E-2"/>
                  <c:y val="3.2202457951915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3E-4D05-9718-B81758307ECA}"/>
                </c:ext>
              </c:extLst>
            </c:dLbl>
            <c:dLbl>
              <c:idx val="1"/>
              <c:layout>
                <c:manualLayout>
                  <c:x val="-3.0864197530864196E-2"/>
                  <c:y val="-2.4151843463936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3E-4D05-9718-B81758307ECA}"/>
                </c:ext>
              </c:extLst>
            </c:dLbl>
            <c:dLbl>
              <c:idx val="2"/>
              <c:layout>
                <c:manualLayout>
                  <c:x val="-2.7777777777777776E-2"/>
                  <c:y val="2.4151843463936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33E-4D05-9718-B81758307ECA}"/>
                </c:ext>
              </c:extLst>
            </c:dLbl>
            <c:dLbl>
              <c:idx val="3"/>
              <c:layout>
                <c:manualLayout>
                  <c:x val="-3.2407407407407406E-2"/>
                  <c:y val="2.4151843463936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3E-4D05-9718-B81758307ECA}"/>
                </c:ext>
              </c:extLst>
            </c:dLbl>
            <c:dLbl>
              <c:idx val="4"/>
              <c:layout>
                <c:manualLayout>
                  <c:x val="-3.2407407407407406E-2"/>
                  <c:y val="3.2202457951915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3E-4D05-9718-B81758307E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'Core Maths'!$M$1:$R$1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'Core Maths'!$M$3:$R$3</c:f>
              <c:numCache>
                <c:formatCode>0.0%</c:formatCode>
                <c:ptCount val="6"/>
                <c:pt idx="0">
                  <c:v>0.27400000000000002</c:v>
                </c:pt>
                <c:pt idx="1">
                  <c:v>0.28399999999999997</c:v>
                </c:pt>
                <c:pt idx="2">
                  <c:v>0.28399999999999997</c:v>
                </c:pt>
                <c:pt idx="3">
                  <c:v>0.29099999999999998</c:v>
                </c:pt>
                <c:pt idx="4">
                  <c:v>0.28799999999999998</c:v>
                </c:pt>
                <c:pt idx="5">
                  <c:v>0.28199999999999997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3E-4D05-9718-B81758307ECA}"/>
            </c:ext>
          </c:extLst>
        </c:ser>
        <c:ser>
          <c:idx val="2"/>
          <c:order val="2"/>
          <c:tx>
            <c:strRef>
              <c:f>'Core Maths'!$L$4</c:f>
              <c:strCache>
                <c:ptCount val="1"/>
                <c:pt idx="0">
                  <c:v>Level 3 Core Maths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407407407407406E-2"/>
                  <c:y val="-2.9518919789255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3E-4D05-9718-B81758307ECA}"/>
                </c:ext>
              </c:extLst>
            </c:dLbl>
            <c:dLbl>
              <c:idx val="1"/>
              <c:layout>
                <c:manualLayout>
                  <c:x val="-2.1604938271604937E-2"/>
                  <c:y val="2.951891978925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3E-4D05-9718-B81758307ECA}"/>
                </c:ext>
              </c:extLst>
            </c:dLbl>
            <c:dLbl>
              <c:idx val="2"/>
              <c:layout>
                <c:manualLayout>
                  <c:x val="-3.7037037037037035E-2"/>
                  <c:y val="-3.2202457951915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3E-4D05-9718-B81758307ECA}"/>
                </c:ext>
              </c:extLst>
            </c:dLbl>
            <c:dLbl>
              <c:idx val="3"/>
              <c:layout>
                <c:manualLayout>
                  <c:x val="-2.4691358024691357E-2"/>
                  <c:y val="2.1468305301276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3E-4D05-9718-B81758307ECA}"/>
                </c:ext>
              </c:extLst>
            </c:dLbl>
            <c:dLbl>
              <c:idx val="4"/>
              <c:layout>
                <c:manualLayout>
                  <c:x val="-2.9320987654320986E-2"/>
                  <c:y val="-2.1468305301276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3E-4D05-9718-B81758307E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'Core Maths'!$M$1:$R$1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'Core Maths'!$M$4:$R$4</c:f>
              <c:numCache>
                <c:formatCode>0.0%</c:formatCode>
                <c:ptCount val="6"/>
                <c:pt idx="0">
                  <c:v>0.41199999999999998</c:v>
                </c:pt>
                <c:pt idx="1">
                  <c:v>0.42899999999999999</c:v>
                </c:pt>
                <c:pt idx="2">
                  <c:v>0.45200000000000001</c:v>
                </c:pt>
                <c:pt idx="3">
                  <c:v>0.46800000000000003</c:v>
                </c:pt>
                <c:pt idx="4">
                  <c:v>0.47</c:v>
                </c:pt>
                <c:pt idx="5">
                  <c:v>0.46929999999999999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3E-4D05-9718-B81758307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695056"/>
        <c:axId val="1193689232"/>
      </c:lineChart>
      <c:catAx>
        <c:axId val="119369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689232"/>
        <c:crosses val="autoZero"/>
        <c:auto val="1"/>
        <c:lblAlgn val="ctr"/>
        <c:lblOffset val="100"/>
        <c:noMultiLvlLbl val="0"/>
      </c:catAx>
      <c:valAx>
        <c:axId val="1193689232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69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439130434782605E-2"/>
          <c:y val="4.0253065134099618E-2"/>
          <c:w val="0.88017294685990333"/>
          <c:h val="0.89705766283524901"/>
        </c:manualLayout>
      </c:layout>
      <c:lineChart>
        <c:grouping val="stacked"/>
        <c:varyColors val="0"/>
        <c:ser>
          <c:idx val="0"/>
          <c:order val="0"/>
          <c:spPr>
            <a:ln w="41275" cap="rnd">
              <a:solidFill>
                <a:srgbClr val="FCAF1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CAF17"/>
              </a:solidFill>
              <a:ln w="9525">
                <a:solidFill>
                  <a:srgbClr val="FCAF17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'Core Maths sLIDE 67'!$C$3:$I$3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'Core Maths sLIDE 67'!$C$4:$I$4</c:f>
              <c:numCache>
                <c:formatCode>General</c:formatCode>
                <c:ptCount val="7"/>
                <c:pt idx="0">
                  <c:v>2930</c:v>
                </c:pt>
                <c:pt idx="1">
                  <c:v>5376</c:v>
                </c:pt>
                <c:pt idx="2">
                  <c:v>6849</c:v>
                </c:pt>
                <c:pt idx="3">
                  <c:v>9027</c:v>
                </c:pt>
                <c:pt idx="4">
                  <c:v>11791</c:v>
                </c:pt>
                <c:pt idx="5">
                  <c:v>12116</c:v>
                </c:pt>
                <c:pt idx="6">
                  <c:v>12311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59-496F-97A4-5D578849340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6090288"/>
        <c:axId val="786088320"/>
      </c:lineChart>
      <c:catAx>
        <c:axId val="78609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088320"/>
        <c:crosses val="autoZero"/>
        <c:auto val="1"/>
        <c:lblAlgn val="ctr"/>
        <c:lblOffset val="100"/>
        <c:noMultiLvlLbl val="0"/>
      </c:catAx>
      <c:valAx>
        <c:axId val="786088320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090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 Level UK - Total 2022'!$B$1</c:f>
              <c:strCache>
                <c:ptCount val="1"/>
                <c:pt idx="0">
                  <c:v>Number Sat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E00034"/>
              </a:solidFill>
              <a:ln>
                <a:solidFill>
                  <a:srgbClr val="E0003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41-4B6B-A565-F3ED73302BC2}"/>
              </c:ext>
            </c:extLst>
          </c:dPt>
          <c:dPt>
            <c:idx val="29"/>
            <c:invertIfNegative val="0"/>
            <c:bubble3D val="0"/>
            <c:spPr>
              <a:solidFill>
                <a:srgbClr val="E00034"/>
              </a:solidFill>
              <a:ln>
                <a:solidFill>
                  <a:srgbClr val="E0003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41-4B6B-A565-F3ED73302B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3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Level UK - Total 2022'!$A$2:$A$31</c:f>
              <c:strCache>
                <c:ptCount val="30"/>
                <c:pt idx="0">
                  <c:v>Irish</c:v>
                </c:pt>
                <c:pt idx="1">
                  <c:v>Welsh</c:v>
                </c:pt>
                <c:pt idx="2">
                  <c:v>ICT</c:v>
                </c:pt>
                <c:pt idx="3">
                  <c:v>German</c:v>
                </c:pt>
                <c:pt idx="4">
                  <c:v>Health &amp; Social Care</c:v>
                </c:pt>
                <c:pt idx="5">
                  <c:v>Classics</c:v>
                </c:pt>
                <c:pt idx="6">
                  <c:v>Music</c:v>
                </c:pt>
                <c:pt idx="7">
                  <c:v>French</c:v>
                </c:pt>
                <c:pt idx="8">
                  <c:v>Spanish</c:v>
                </c:pt>
                <c:pt idx="9">
                  <c:v>Drama/Exp Arts</c:v>
                </c:pt>
                <c:pt idx="10">
                  <c:v>Design and Tech</c:v>
                </c:pt>
                <c:pt idx="11">
                  <c:v>PE</c:v>
                </c:pt>
                <c:pt idx="12">
                  <c:v>Law</c:v>
                </c:pt>
                <c:pt idx="13">
                  <c:v>Mathematics (Further)</c:v>
                </c:pt>
                <c:pt idx="14">
                  <c:v>Computing</c:v>
                </c:pt>
                <c:pt idx="15">
                  <c:v>RE</c:v>
                </c:pt>
                <c:pt idx="16">
                  <c:v>Politics</c:v>
                </c:pt>
                <c:pt idx="17">
                  <c:v>Media Std</c:v>
                </c:pt>
                <c:pt idx="18">
                  <c:v>Economics</c:v>
                </c:pt>
                <c:pt idx="19">
                  <c:v>Geography</c:v>
                </c:pt>
                <c:pt idx="20">
                  <c:v>Physics</c:v>
                </c:pt>
                <c:pt idx="21">
                  <c:v>Business</c:v>
                </c:pt>
                <c:pt idx="22">
                  <c:v>Art &amp; Design</c:v>
                </c:pt>
                <c:pt idx="23">
                  <c:v>Sociology</c:v>
                </c:pt>
                <c:pt idx="24">
                  <c:v>History</c:v>
                </c:pt>
                <c:pt idx="25">
                  <c:v>English</c:v>
                </c:pt>
                <c:pt idx="26">
                  <c:v>Chemistry</c:v>
                </c:pt>
                <c:pt idx="27">
                  <c:v>Biology</c:v>
                </c:pt>
                <c:pt idx="28">
                  <c:v>Psychology</c:v>
                </c:pt>
                <c:pt idx="29">
                  <c:v>Mathematics</c:v>
                </c:pt>
              </c:strCache>
            </c:strRef>
          </c:cat>
          <c:val>
            <c:numRef>
              <c:f>'A Level UK - Total 2022'!$B$2:$B$31</c:f>
              <c:numCache>
                <c:formatCode>General</c:formatCode>
                <c:ptCount val="30"/>
                <c:pt idx="0">
                  <c:v>323</c:v>
                </c:pt>
                <c:pt idx="1">
                  <c:v>459</c:v>
                </c:pt>
                <c:pt idx="2">
                  <c:v>1403</c:v>
                </c:pt>
                <c:pt idx="3">
                  <c:v>2803</c:v>
                </c:pt>
                <c:pt idx="4">
                  <c:v>4163</c:v>
                </c:pt>
                <c:pt idx="5">
                  <c:v>4959</c:v>
                </c:pt>
                <c:pt idx="6">
                  <c:v>5916</c:v>
                </c:pt>
                <c:pt idx="7">
                  <c:v>7929</c:v>
                </c:pt>
                <c:pt idx="8">
                  <c:v>9088</c:v>
                </c:pt>
                <c:pt idx="9">
                  <c:v>11333</c:v>
                </c:pt>
                <c:pt idx="10">
                  <c:v>11404</c:v>
                </c:pt>
                <c:pt idx="11">
                  <c:v>13449</c:v>
                </c:pt>
                <c:pt idx="12">
                  <c:v>14361</c:v>
                </c:pt>
                <c:pt idx="13">
                  <c:v>15146</c:v>
                </c:pt>
                <c:pt idx="14">
                  <c:v>15693</c:v>
                </c:pt>
                <c:pt idx="15">
                  <c:v>17789</c:v>
                </c:pt>
                <c:pt idx="16">
                  <c:v>20496</c:v>
                </c:pt>
                <c:pt idx="17">
                  <c:v>21055</c:v>
                </c:pt>
                <c:pt idx="18">
                  <c:v>36483</c:v>
                </c:pt>
                <c:pt idx="19">
                  <c:v>37443</c:v>
                </c:pt>
                <c:pt idx="20">
                  <c:v>39753</c:v>
                </c:pt>
                <c:pt idx="21">
                  <c:v>42461</c:v>
                </c:pt>
                <c:pt idx="22">
                  <c:v>44690</c:v>
                </c:pt>
                <c:pt idx="23">
                  <c:v>45281</c:v>
                </c:pt>
                <c:pt idx="24">
                  <c:v>46819</c:v>
                </c:pt>
                <c:pt idx="25">
                  <c:v>57774</c:v>
                </c:pt>
                <c:pt idx="26">
                  <c:v>58881</c:v>
                </c:pt>
                <c:pt idx="27">
                  <c:v>71979</c:v>
                </c:pt>
                <c:pt idx="28">
                  <c:v>78741</c:v>
                </c:pt>
                <c:pt idx="29">
                  <c:v>95635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41-4B6B-A565-F3ED73302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1588256"/>
        <c:axId val="761566208"/>
      </c:barChart>
      <c:catAx>
        <c:axId val="76158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566208"/>
        <c:crosses val="autoZero"/>
        <c:auto val="1"/>
        <c:lblAlgn val="ctr"/>
        <c:lblOffset val="100"/>
        <c:noMultiLvlLbl val="0"/>
      </c:catAx>
      <c:valAx>
        <c:axId val="76156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5882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'England A level - Female 2022'!$B$1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CAF17"/>
            </a:solidFill>
            <a:ln>
              <a:solidFill>
                <a:srgbClr val="FCAF17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E00034"/>
              </a:solidFill>
              <a:ln>
                <a:solidFill>
                  <a:srgbClr val="E0003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4C-4DF7-BF79-D64397CE1918}"/>
              </c:ext>
            </c:extLst>
          </c:dPt>
          <c:dPt>
            <c:idx val="22"/>
            <c:invertIfNegative val="0"/>
            <c:bubble3D val="0"/>
            <c:spPr>
              <a:solidFill>
                <a:srgbClr val="E00034"/>
              </a:solidFill>
              <a:ln>
                <a:solidFill>
                  <a:srgbClr val="E0003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4C-4DF7-BF79-D64397CE19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3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'England A level - Female 2022'!$A$2:$A$27</c:f>
              <c:strCache>
                <c:ptCount val="26"/>
                <c:pt idx="0">
                  <c:v>German</c:v>
                </c:pt>
                <c:pt idx="1">
                  <c:v>Computing</c:v>
                </c:pt>
                <c:pt idx="2">
                  <c:v>Music</c:v>
                </c:pt>
                <c:pt idx="3">
                  <c:v>Design &amp; Tech</c:v>
                </c:pt>
                <c:pt idx="4">
                  <c:v>Classics</c:v>
                </c:pt>
                <c:pt idx="5">
                  <c:v>Further Maths</c:v>
                </c:pt>
                <c:pt idx="6">
                  <c:v>PE</c:v>
                </c:pt>
                <c:pt idx="7">
                  <c:v>French</c:v>
                </c:pt>
                <c:pt idx="8">
                  <c:v>Spanish</c:v>
                </c:pt>
                <c:pt idx="9">
                  <c:v>Drama/Exp Arts</c:v>
                </c:pt>
                <c:pt idx="10">
                  <c:v>Physics</c:v>
                </c:pt>
                <c:pt idx="11">
                  <c:v>Law</c:v>
                </c:pt>
                <c:pt idx="12">
                  <c:v>Politics</c:v>
                </c:pt>
                <c:pt idx="13">
                  <c:v>Media/Film/TV</c:v>
                </c:pt>
                <c:pt idx="14">
                  <c:v>RE</c:v>
                </c:pt>
                <c:pt idx="15">
                  <c:v>Economics</c:v>
                </c:pt>
                <c:pt idx="16">
                  <c:v>Business</c:v>
                </c:pt>
                <c:pt idx="17">
                  <c:v>Geography</c:v>
                </c:pt>
                <c:pt idx="18">
                  <c:v>History</c:v>
                </c:pt>
                <c:pt idx="19">
                  <c:v>Chemistry</c:v>
                </c:pt>
                <c:pt idx="20">
                  <c:v>Art &amp; Design</c:v>
                </c:pt>
                <c:pt idx="21">
                  <c:v>Sociology</c:v>
                </c:pt>
                <c:pt idx="22">
                  <c:v>Mathematics</c:v>
                </c:pt>
                <c:pt idx="23">
                  <c:v>English</c:v>
                </c:pt>
                <c:pt idx="24">
                  <c:v>Biology</c:v>
                </c:pt>
                <c:pt idx="25">
                  <c:v>Psychology</c:v>
                </c:pt>
              </c:strCache>
            </c:strRef>
          </c:cat>
          <c:val>
            <c:numRef>
              <c:f>'England A level - Female 2022'!$B$2:$B$27</c:f>
              <c:numCache>
                <c:formatCode>General</c:formatCode>
                <c:ptCount val="26"/>
                <c:pt idx="0">
                  <c:v>1560</c:v>
                </c:pt>
                <c:pt idx="1">
                  <c:v>2246</c:v>
                </c:pt>
                <c:pt idx="2">
                  <c:v>2404</c:v>
                </c:pt>
                <c:pt idx="3">
                  <c:v>2825</c:v>
                </c:pt>
                <c:pt idx="4">
                  <c:v>3007</c:v>
                </c:pt>
                <c:pt idx="5">
                  <c:v>4025</c:v>
                </c:pt>
                <c:pt idx="6">
                  <c:v>5023</c:v>
                </c:pt>
                <c:pt idx="7">
                  <c:v>5185</c:v>
                </c:pt>
                <c:pt idx="8">
                  <c:v>5910</c:v>
                </c:pt>
                <c:pt idx="9">
                  <c:v>7556</c:v>
                </c:pt>
                <c:pt idx="10">
                  <c:v>8345</c:v>
                </c:pt>
                <c:pt idx="11">
                  <c:v>8887</c:v>
                </c:pt>
                <c:pt idx="12">
                  <c:v>9526</c:v>
                </c:pt>
                <c:pt idx="13">
                  <c:v>10646</c:v>
                </c:pt>
                <c:pt idx="14">
                  <c:v>10778</c:v>
                </c:pt>
                <c:pt idx="15">
                  <c:v>10931</c:v>
                </c:pt>
                <c:pt idx="16">
                  <c:v>15565</c:v>
                </c:pt>
                <c:pt idx="17">
                  <c:v>16050</c:v>
                </c:pt>
                <c:pt idx="18">
                  <c:v>22724</c:v>
                </c:pt>
                <c:pt idx="19">
                  <c:v>30030</c:v>
                </c:pt>
                <c:pt idx="20">
                  <c:v>30890</c:v>
                </c:pt>
                <c:pt idx="21">
                  <c:v>32555</c:v>
                </c:pt>
                <c:pt idx="22">
                  <c:v>33064</c:v>
                </c:pt>
                <c:pt idx="23">
                  <c:v>40237</c:v>
                </c:pt>
                <c:pt idx="24">
                  <c:v>41523</c:v>
                </c:pt>
                <c:pt idx="25">
                  <c:v>55257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4C-4DF7-BF79-D64397CE1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8051040"/>
        <c:axId val="218051872"/>
      </c:barChart>
      <c:catAx>
        <c:axId val="21805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051872"/>
        <c:crosses val="autoZero"/>
        <c:auto val="1"/>
        <c:lblAlgn val="ctr"/>
        <c:lblOffset val="100"/>
        <c:noMultiLvlLbl val="0"/>
      </c:catAx>
      <c:valAx>
        <c:axId val="21805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05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'England A level - Male 2022'!$B$1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147">
                <a:lumMod val="50000"/>
                <a:lumOff val="50000"/>
              </a:srgbClr>
            </a:solidFill>
            <a:ln>
              <a:solidFill>
                <a:srgbClr val="002147">
                  <a:lumMod val="50000"/>
                  <a:lumOff val="50000"/>
                </a:srgbClr>
              </a:solidFill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E00034"/>
              </a:solidFill>
              <a:ln>
                <a:solidFill>
                  <a:srgbClr val="E0003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19-4559-A070-1AB26D54A4EE}"/>
              </c:ext>
            </c:extLst>
          </c:dPt>
          <c:dPt>
            <c:idx val="25"/>
            <c:invertIfNegative val="0"/>
            <c:bubble3D val="0"/>
            <c:spPr>
              <a:solidFill>
                <a:srgbClr val="E00034"/>
              </a:solidFill>
              <a:ln>
                <a:solidFill>
                  <a:srgbClr val="E0003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19-4559-A070-1AB26D54A4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3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'England A level - Male 2022'!$A$2:$A$27</c:f>
              <c:strCache>
                <c:ptCount val="26"/>
                <c:pt idx="0">
                  <c:v>German</c:v>
                </c:pt>
                <c:pt idx="1">
                  <c:v>Classics</c:v>
                </c:pt>
                <c:pt idx="2">
                  <c:v>French</c:v>
                </c:pt>
                <c:pt idx="3">
                  <c:v>Drama/Exp Arts</c:v>
                </c:pt>
                <c:pt idx="4">
                  <c:v>Spanish</c:v>
                </c:pt>
                <c:pt idx="5">
                  <c:v>Music</c:v>
                </c:pt>
                <c:pt idx="6">
                  <c:v>RE</c:v>
                </c:pt>
                <c:pt idx="7">
                  <c:v>Law</c:v>
                </c:pt>
                <c:pt idx="8">
                  <c:v>Design &amp; Tech</c:v>
                </c:pt>
                <c:pt idx="9">
                  <c:v>PE</c:v>
                </c:pt>
                <c:pt idx="10">
                  <c:v>Media/Film/TV</c:v>
                </c:pt>
                <c:pt idx="11">
                  <c:v>Politics</c:v>
                </c:pt>
                <c:pt idx="12">
                  <c:v>Further Maths</c:v>
                </c:pt>
                <c:pt idx="13">
                  <c:v>Sociology</c:v>
                </c:pt>
                <c:pt idx="14">
                  <c:v>Art &amp; Design</c:v>
                </c:pt>
                <c:pt idx="15">
                  <c:v>Computing</c:v>
                </c:pt>
                <c:pt idx="16">
                  <c:v>English</c:v>
                </c:pt>
                <c:pt idx="17">
                  <c:v>Geography</c:v>
                </c:pt>
                <c:pt idx="18">
                  <c:v>History</c:v>
                </c:pt>
                <c:pt idx="19">
                  <c:v>Psychology</c:v>
                </c:pt>
                <c:pt idx="20">
                  <c:v>Business</c:v>
                </c:pt>
                <c:pt idx="21">
                  <c:v>Biology</c:v>
                </c:pt>
                <c:pt idx="22">
                  <c:v>Chemistry</c:v>
                </c:pt>
                <c:pt idx="23">
                  <c:v>Economics</c:v>
                </c:pt>
                <c:pt idx="24">
                  <c:v>Physics</c:v>
                </c:pt>
                <c:pt idx="25">
                  <c:v>Mathematics</c:v>
                </c:pt>
              </c:strCache>
            </c:strRef>
          </c:cat>
          <c:val>
            <c:numRef>
              <c:f>'England A level - Male 2022'!$B$2:$B$27</c:f>
              <c:numCache>
                <c:formatCode>General</c:formatCode>
                <c:ptCount val="26"/>
                <c:pt idx="0">
                  <c:v>1086</c:v>
                </c:pt>
                <c:pt idx="1">
                  <c:v>1807</c:v>
                </c:pt>
                <c:pt idx="2">
                  <c:v>2162</c:v>
                </c:pt>
                <c:pt idx="3">
                  <c:v>2514</c:v>
                </c:pt>
                <c:pt idx="4">
                  <c:v>2586</c:v>
                </c:pt>
                <c:pt idx="5">
                  <c:v>2864</c:v>
                </c:pt>
                <c:pt idx="6">
                  <c:v>4438</c:v>
                </c:pt>
                <c:pt idx="7">
                  <c:v>4672</c:v>
                </c:pt>
                <c:pt idx="8">
                  <c:v>6793</c:v>
                </c:pt>
                <c:pt idx="9">
                  <c:v>6844</c:v>
                </c:pt>
                <c:pt idx="10">
                  <c:v>8353</c:v>
                </c:pt>
                <c:pt idx="11">
                  <c:v>9378</c:v>
                </c:pt>
                <c:pt idx="12">
                  <c:v>10259</c:v>
                </c:pt>
                <c:pt idx="13">
                  <c:v>10264</c:v>
                </c:pt>
                <c:pt idx="14">
                  <c:v>10847</c:v>
                </c:pt>
                <c:pt idx="15">
                  <c:v>12563</c:v>
                </c:pt>
                <c:pt idx="16">
                  <c:v>13086</c:v>
                </c:pt>
                <c:pt idx="17">
                  <c:v>17897</c:v>
                </c:pt>
                <c:pt idx="18">
                  <c:v>19632</c:v>
                </c:pt>
                <c:pt idx="19">
                  <c:v>19920</c:v>
                </c:pt>
                <c:pt idx="20">
                  <c:v>23106</c:v>
                </c:pt>
                <c:pt idx="21">
                  <c:v>23739</c:v>
                </c:pt>
                <c:pt idx="22">
                  <c:v>24109</c:v>
                </c:pt>
                <c:pt idx="23">
                  <c:v>24509</c:v>
                </c:pt>
                <c:pt idx="24">
                  <c:v>27947</c:v>
                </c:pt>
                <c:pt idx="25">
                  <c:v>55252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19-4559-A070-1AB26D54A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0443152"/>
        <c:axId val="560443984"/>
      </c:barChart>
      <c:catAx>
        <c:axId val="56044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43984"/>
        <c:crosses val="autoZero"/>
        <c:auto val="1"/>
        <c:lblAlgn val="ctr"/>
        <c:lblOffset val="100"/>
        <c:noMultiLvlLbl val="0"/>
      </c:catAx>
      <c:valAx>
        <c:axId val="56044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4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 level UK - All 2022'!$E$1</c:f>
              <c:strCache>
                <c:ptCount val="1"/>
                <c:pt idx="0">
                  <c:v>Male %</c:v>
                </c:pt>
              </c:strCache>
            </c:strRef>
          </c:tx>
          <c:spPr>
            <a:solidFill>
              <a:srgbClr val="002147">
                <a:lumMod val="50000"/>
                <a:lumOff val="50000"/>
              </a:srgbClr>
            </a:solidFill>
            <a:ln>
              <a:solidFill>
                <a:srgbClr val="002147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'A level UK - All 2022'!$A$2:$A$32</c:f>
              <c:strCache>
                <c:ptCount val="31"/>
                <c:pt idx="0">
                  <c:v>Computing</c:v>
                </c:pt>
                <c:pt idx="1">
                  <c:v>Physics</c:v>
                </c:pt>
                <c:pt idx="2">
                  <c:v>Mathematics (Further)</c:v>
                </c:pt>
                <c:pt idx="3">
                  <c:v>ICT</c:v>
                </c:pt>
                <c:pt idx="4">
                  <c:v>Design and Tech</c:v>
                </c:pt>
                <c:pt idx="5">
                  <c:v>Economics</c:v>
                </c:pt>
                <c:pt idx="6">
                  <c:v>Mathematics</c:v>
                </c:pt>
                <c:pt idx="7">
                  <c:v>Business</c:v>
                </c:pt>
                <c:pt idx="8">
                  <c:v>PE</c:v>
                </c:pt>
                <c:pt idx="9">
                  <c:v>Music</c:v>
                </c:pt>
                <c:pt idx="10">
                  <c:v>Geography</c:v>
                </c:pt>
                <c:pt idx="11">
                  <c:v>Politics</c:v>
                </c:pt>
                <c:pt idx="12">
                  <c:v>History</c:v>
                </c:pt>
                <c:pt idx="13">
                  <c:v>Chemistry</c:v>
                </c:pt>
                <c:pt idx="14">
                  <c:v>Media Std</c:v>
                </c:pt>
                <c:pt idx="15">
                  <c:v>German</c:v>
                </c:pt>
                <c:pt idx="16">
                  <c:v>Classics</c:v>
                </c:pt>
                <c:pt idx="17">
                  <c:v>Irish</c:v>
                </c:pt>
                <c:pt idx="18">
                  <c:v>Biology</c:v>
                </c:pt>
                <c:pt idx="19">
                  <c:v>Law</c:v>
                </c:pt>
                <c:pt idx="20">
                  <c:v>Spanish</c:v>
                </c:pt>
                <c:pt idx="21">
                  <c:v>French</c:v>
                </c:pt>
                <c:pt idx="22">
                  <c:v>RE</c:v>
                </c:pt>
                <c:pt idx="23">
                  <c:v>Psychology</c:v>
                </c:pt>
                <c:pt idx="24">
                  <c:v>Art &amp; Design</c:v>
                </c:pt>
                <c:pt idx="25">
                  <c:v>Drama/Exp Arts</c:v>
                </c:pt>
                <c:pt idx="26">
                  <c:v>English</c:v>
                </c:pt>
                <c:pt idx="27">
                  <c:v>Sociology</c:v>
                </c:pt>
                <c:pt idx="28">
                  <c:v>Welsh</c:v>
                </c:pt>
                <c:pt idx="29">
                  <c:v>Health &amp; Social Care</c:v>
                </c:pt>
                <c:pt idx="30">
                  <c:v>All Subjects</c:v>
                </c:pt>
              </c:strCache>
            </c:strRef>
          </c:cat>
          <c:val>
            <c:numRef>
              <c:f>'A level UK - All 2022'!$E$2:$E$32</c:f>
              <c:numCache>
                <c:formatCode>0.0%</c:formatCode>
                <c:ptCount val="31"/>
                <c:pt idx="0">
                  <c:v>0.85012425922385781</c:v>
                </c:pt>
                <c:pt idx="1">
                  <c:v>0.76864639146731062</c:v>
                </c:pt>
                <c:pt idx="2">
                  <c:v>0.71860557242836387</c:v>
                </c:pt>
                <c:pt idx="3">
                  <c:v>0.7120456165359943</c:v>
                </c:pt>
                <c:pt idx="4">
                  <c:v>0.70238512802525432</c:v>
                </c:pt>
                <c:pt idx="5">
                  <c:v>0.69114382040950584</c:v>
                </c:pt>
                <c:pt idx="6">
                  <c:v>0.62270089402415429</c:v>
                </c:pt>
                <c:pt idx="7">
                  <c:v>0.59353288900402723</c:v>
                </c:pt>
                <c:pt idx="8">
                  <c:v>0.57625102238084613</c:v>
                </c:pt>
                <c:pt idx="9">
                  <c:v>0.52890466531440161</c:v>
                </c:pt>
                <c:pt idx="10">
                  <c:v>0.52615976283951604</c:v>
                </c:pt>
                <c:pt idx="11">
                  <c:v>0.49721896955503514</c:v>
                </c:pt>
                <c:pt idx="12">
                  <c:v>0.46410645250859694</c:v>
                </c:pt>
                <c:pt idx="13">
                  <c:v>0.44331787843277121</c:v>
                </c:pt>
                <c:pt idx="14">
                  <c:v>0.44293516979339825</c:v>
                </c:pt>
                <c:pt idx="15">
                  <c:v>0.40956118444523726</c:v>
                </c:pt>
                <c:pt idx="16">
                  <c:v>0.37608388788062108</c:v>
                </c:pt>
                <c:pt idx="17">
                  <c:v>0.3653250773993808</c:v>
                </c:pt>
                <c:pt idx="18">
                  <c:v>0.36250850942636048</c:v>
                </c:pt>
                <c:pt idx="19">
                  <c:v>0.34322122414873618</c:v>
                </c:pt>
                <c:pt idx="20">
                  <c:v>0.30424735915492956</c:v>
                </c:pt>
                <c:pt idx="21">
                  <c:v>0.29411022827594907</c:v>
                </c:pt>
                <c:pt idx="22">
                  <c:v>0.2805666423070437</c:v>
                </c:pt>
                <c:pt idx="23">
                  <c:v>0.26312848452521559</c:v>
                </c:pt>
                <c:pt idx="24">
                  <c:v>0.25777578876706198</c:v>
                </c:pt>
                <c:pt idx="25">
                  <c:v>0.25359569399099974</c:v>
                </c:pt>
                <c:pt idx="26">
                  <c:v>0.24466022778412436</c:v>
                </c:pt>
                <c:pt idx="27">
                  <c:v>0.239106910183079</c:v>
                </c:pt>
                <c:pt idx="28">
                  <c:v>0.18736383442265794</c:v>
                </c:pt>
                <c:pt idx="29">
                  <c:v>9.0559692529425889E-2</c:v>
                </c:pt>
                <c:pt idx="30">
                  <c:v>0.45221872754473386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D-4A05-99F5-2D80A834571D}"/>
            </c:ext>
          </c:extLst>
        </c:ser>
        <c:ser>
          <c:idx val="1"/>
          <c:order val="1"/>
          <c:tx>
            <c:strRef>
              <c:f>'A level UK - All 2022'!$F$1</c:f>
              <c:strCache>
                <c:ptCount val="1"/>
                <c:pt idx="0">
                  <c:v>Female %</c:v>
                </c:pt>
              </c:strCache>
            </c:strRef>
          </c:tx>
          <c:spPr>
            <a:solidFill>
              <a:srgbClr val="FCAF17"/>
            </a:solidFill>
            <a:ln>
              <a:solidFill>
                <a:srgbClr val="FCAF17"/>
              </a:solidFill>
            </a:ln>
            <a:effectLst/>
          </c:spPr>
          <c:invertIfNegative val="0"/>
          <c:cat>
            <c:strRef>
              <c:f>'A level UK - All 2022'!$A$2:$A$32</c:f>
              <c:strCache>
                <c:ptCount val="31"/>
                <c:pt idx="0">
                  <c:v>Computing</c:v>
                </c:pt>
                <c:pt idx="1">
                  <c:v>Physics</c:v>
                </c:pt>
                <c:pt idx="2">
                  <c:v>Mathematics (Further)</c:v>
                </c:pt>
                <c:pt idx="3">
                  <c:v>ICT</c:v>
                </c:pt>
                <c:pt idx="4">
                  <c:v>Design and Tech</c:v>
                </c:pt>
                <c:pt idx="5">
                  <c:v>Economics</c:v>
                </c:pt>
                <c:pt idx="6">
                  <c:v>Mathematics</c:v>
                </c:pt>
                <c:pt idx="7">
                  <c:v>Business</c:v>
                </c:pt>
                <c:pt idx="8">
                  <c:v>PE</c:v>
                </c:pt>
                <c:pt idx="9">
                  <c:v>Music</c:v>
                </c:pt>
                <c:pt idx="10">
                  <c:v>Geography</c:v>
                </c:pt>
                <c:pt idx="11">
                  <c:v>Politics</c:v>
                </c:pt>
                <c:pt idx="12">
                  <c:v>History</c:v>
                </c:pt>
                <c:pt idx="13">
                  <c:v>Chemistry</c:v>
                </c:pt>
                <c:pt idx="14">
                  <c:v>Media Std</c:v>
                </c:pt>
                <c:pt idx="15">
                  <c:v>German</c:v>
                </c:pt>
                <c:pt idx="16">
                  <c:v>Classics</c:v>
                </c:pt>
                <c:pt idx="17">
                  <c:v>Irish</c:v>
                </c:pt>
                <c:pt idx="18">
                  <c:v>Biology</c:v>
                </c:pt>
                <c:pt idx="19">
                  <c:v>Law</c:v>
                </c:pt>
                <c:pt idx="20">
                  <c:v>Spanish</c:v>
                </c:pt>
                <c:pt idx="21">
                  <c:v>French</c:v>
                </c:pt>
                <c:pt idx="22">
                  <c:v>RE</c:v>
                </c:pt>
                <c:pt idx="23">
                  <c:v>Psychology</c:v>
                </c:pt>
                <c:pt idx="24">
                  <c:v>Art &amp; Design</c:v>
                </c:pt>
                <c:pt idx="25">
                  <c:v>Drama/Exp Arts</c:v>
                </c:pt>
                <c:pt idx="26">
                  <c:v>English</c:v>
                </c:pt>
                <c:pt idx="27">
                  <c:v>Sociology</c:v>
                </c:pt>
                <c:pt idx="28">
                  <c:v>Welsh</c:v>
                </c:pt>
                <c:pt idx="29">
                  <c:v>Health &amp; Social Care</c:v>
                </c:pt>
                <c:pt idx="30">
                  <c:v>All Subjects</c:v>
                </c:pt>
              </c:strCache>
            </c:strRef>
          </c:cat>
          <c:val>
            <c:numRef>
              <c:f>'A level UK - All 2022'!$F$2:$F$32</c:f>
              <c:numCache>
                <c:formatCode>0.0%</c:formatCode>
                <c:ptCount val="31"/>
                <c:pt idx="0">
                  <c:v>0.14987574077614224</c:v>
                </c:pt>
                <c:pt idx="1">
                  <c:v>0.23135360853268935</c:v>
                </c:pt>
                <c:pt idx="2">
                  <c:v>0.28139442757163607</c:v>
                </c:pt>
                <c:pt idx="3">
                  <c:v>0.2879543834640057</c:v>
                </c:pt>
                <c:pt idx="4">
                  <c:v>0.29761487197474568</c:v>
                </c:pt>
                <c:pt idx="5">
                  <c:v>0.30885617959049422</c:v>
                </c:pt>
                <c:pt idx="6">
                  <c:v>0.37729910597584565</c:v>
                </c:pt>
                <c:pt idx="7">
                  <c:v>0.40646711099597277</c:v>
                </c:pt>
                <c:pt idx="8">
                  <c:v>0.42374897761915387</c:v>
                </c:pt>
                <c:pt idx="9">
                  <c:v>0.47109533468559839</c:v>
                </c:pt>
                <c:pt idx="10">
                  <c:v>0.47384023716048396</c:v>
                </c:pt>
                <c:pt idx="11">
                  <c:v>0.50278103044496492</c:v>
                </c:pt>
                <c:pt idx="12">
                  <c:v>0.53589354749140306</c:v>
                </c:pt>
                <c:pt idx="13">
                  <c:v>0.55668212156722885</c:v>
                </c:pt>
                <c:pt idx="14">
                  <c:v>0.5570648302066018</c:v>
                </c:pt>
                <c:pt idx="15">
                  <c:v>0.59043881555476274</c:v>
                </c:pt>
                <c:pt idx="16">
                  <c:v>0.62391611211937892</c:v>
                </c:pt>
                <c:pt idx="17">
                  <c:v>0.6346749226006192</c:v>
                </c:pt>
                <c:pt idx="18">
                  <c:v>0.63749149057363952</c:v>
                </c:pt>
                <c:pt idx="19">
                  <c:v>0.65677877585126387</c:v>
                </c:pt>
                <c:pt idx="20">
                  <c:v>0.69575264084507038</c:v>
                </c:pt>
                <c:pt idx="21">
                  <c:v>0.70588977172405099</c:v>
                </c:pt>
                <c:pt idx="22">
                  <c:v>0.71943335769295635</c:v>
                </c:pt>
                <c:pt idx="23">
                  <c:v>0.73687151547478447</c:v>
                </c:pt>
                <c:pt idx="24">
                  <c:v>0.74222421123293802</c:v>
                </c:pt>
                <c:pt idx="25">
                  <c:v>0.74640430600900032</c:v>
                </c:pt>
                <c:pt idx="26">
                  <c:v>0.75533977221587567</c:v>
                </c:pt>
                <c:pt idx="27">
                  <c:v>0.76089308981692105</c:v>
                </c:pt>
                <c:pt idx="28">
                  <c:v>0.81263616557734208</c:v>
                </c:pt>
                <c:pt idx="29">
                  <c:v>0.90944030747057414</c:v>
                </c:pt>
                <c:pt idx="30">
                  <c:v>0.5477812724552662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2D-4A05-99F5-2D80A8345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0570016"/>
        <c:axId val="260572096"/>
      </c:barChart>
      <c:catAx>
        <c:axId val="260570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572096"/>
        <c:crosses val="autoZero"/>
        <c:auto val="1"/>
        <c:lblAlgn val="ctr"/>
        <c:lblOffset val="100"/>
        <c:noMultiLvlLbl val="0"/>
      </c:catAx>
      <c:valAx>
        <c:axId val="26057209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57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35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 level UK - All 2022'!$G$1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DFA-499A-BBC7-A7A615DCF6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DFA-499A-BBC7-A7A615DCF65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DFA-499A-BBC7-A7A615DCF65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DFA-499A-BBC7-A7A615DCF65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DFA-499A-BBC7-A7A615DCF65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DFA-499A-BBC7-A7A615DCF65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DFA-499A-BBC7-A7A615DCF65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DFA-499A-BBC7-A7A615DCF65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FA-499A-BBC7-A7A615DCF65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DFA-499A-BBC7-A7A615DCF65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FA-499A-BBC7-A7A615DCF65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54F-4D62-B2AD-A1BA08239F53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854F-4D62-B2AD-A1BA08239F53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54F-4D62-B2AD-A1BA08239F53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854F-4D62-B2AD-A1BA08239F53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54F-4D62-B2AD-A1BA08239F53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854F-4D62-B2AD-A1BA08239F53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54F-4D62-B2AD-A1BA08239F53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854F-4D62-B2AD-A1BA08239F53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54F-4D62-B2AD-A1BA08239F53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854F-4D62-B2AD-A1BA08239F53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54F-4D62-B2AD-A1BA08239F53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854F-4D62-B2AD-A1BA08239F53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54F-4D62-B2AD-A1BA08239F53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854F-4D62-B2AD-A1BA08239F53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54F-4D62-B2AD-A1BA08239F53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854F-4D62-B2AD-A1BA08239F53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854F-4D62-B2AD-A1BA08239F53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54F-4D62-B2AD-A1BA08239F53}"/>
              </c:ext>
            </c:extLst>
          </c:dPt>
          <c:cat>
            <c:strRef>
              <c:f>'A level UK - All 2022'!$A$2:$A$31</c:f>
              <c:strCache>
                <c:ptCount val="30"/>
                <c:pt idx="0">
                  <c:v>Computing</c:v>
                </c:pt>
                <c:pt idx="1">
                  <c:v>Physics</c:v>
                </c:pt>
                <c:pt idx="2">
                  <c:v>Mathematics (Further)</c:v>
                </c:pt>
                <c:pt idx="3">
                  <c:v>ICT</c:v>
                </c:pt>
                <c:pt idx="4">
                  <c:v>Design and Tech</c:v>
                </c:pt>
                <c:pt idx="5">
                  <c:v>Economics</c:v>
                </c:pt>
                <c:pt idx="6">
                  <c:v>Mathematics</c:v>
                </c:pt>
                <c:pt idx="7">
                  <c:v>Business</c:v>
                </c:pt>
                <c:pt idx="8">
                  <c:v>PE</c:v>
                </c:pt>
                <c:pt idx="9">
                  <c:v>Music</c:v>
                </c:pt>
                <c:pt idx="10">
                  <c:v>Geography</c:v>
                </c:pt>
                <c:pt idx="11">
                  <c:v>Politics</c:v>
                </c:pt>
                <c:pt idx="12">
                  <c:v>History</c:v>
                </c:pt>
                <c:pt idx="13">
                  <c:v>Chemistry</c:v>
                </c:pt>
                <c:pt idx="14">
                  <c:v>Media Std</c:v>
                </c:pt>
                <c:pt idx="15">
                  <c:v>German</c:v>
                </c:pt>
                <c:pt idx="16">
                  <c:v>Classics</c:v>
                </c:pt>
                <c:pt idx="17">
                  <c:v>Irish</c:v>
                </c:pt>
                <c:pt idx="18">
                  <c:v>Biology</c:v>
                </c:pt>
                <c:pt idx="19">
                  <c:v>Law</c:v>
                </c:pt>
                <c:pt idx="20">
                  <c:v>Spanish</c:v>
                </c:pt>
                <c:pt idx="21">
                  <c:v>French</c:v>
                </c:pt>
                <c:pt idx="22">
                  <c:v>RE</c:v>
                </c:pt>
                <c:pt idx="23">
                  <c:v>Psychology</c:v>
                </c:pt>
                <c:pt idx="24">
                  <c:v>Art &amp; Design</c:v>
                </c:pt>
                <c:pt idx="25">
                  <c:v>Drama/Exp Arts</c:v>
                </c:pt>
                <c:pt idx="26">
                  <c:v>English</c:v>
                </c:pt>
                <c:pt idx="27">
                  <c:v>Sociology</c:v>
                </c:pt>
                <c:pt idx="28">
                  <c:v>Welsh</c:v>
                </c:pt>
                <c:pt idx="29">
                  <c:v>Health &amp; Social Care</c:v>
                </c:pt>
              </c:strCache>
            </c:strRef>
          </c:cat>
          <c:val>
            <c:numRef>
              <c:f>'A level UK - All 2022'!$G$2:$G$31</c:f>
              <c:numCache>
                <c:formatCode>0.0%</c:formatCode>
                <c:ptCount val="30"/>
                <c:pt idx="0">
                  <c:v>0.70024851844771563</c:v>
                </c:pt>
                <c:pt idx="1">
                  <c:v>0.53729278293462124</c:v>
                </c:pt>
                <c:pt idx="2">
                  <c:v>0.4372111448567278</c:v>
                </c:pt>
                <c:pt idx="3">
                  <c:v>0.42409123307198859</c:v>
                </c:pt>
                <c:pt idx="4">
                  <c:v>0.40477025605050865</c:v>
                </c:pt>
                <c:pt idx="5">
                  <c:v>0.38228764081901162</c:v>
                </c:pt>
                <c:pt idx="6">
                  <c:v>0.24540178804830864</c:v>
                </c:pt>
                <c:pt idx="7">
                  <c:v>0.18706577800805446</c:v>
                </c:pt>
                <c:pt idx="8">
                  <c:v>0.15250204476169227</c:v>
                </c:pt>
                <c:pt idx="9">
                  <c:v>5.7809330628803224E-2</c:v>
                </c:pt>
                <c:pt idx="10">
                  <c:v>5.2319525679032086E-2</c:v>
                </c:pt>
                <c:pt idx="11">
                  <c:v>-5.5620608899297763E-3</c:v>
                </c:pt>
                <c:pt idx="12">
                  <c:v>-7.178709498280611E-2</c:v>
                </c:pt>
                <c:pt idx="13">
                  <c:v>-0.11336424313445764</c:v>
                </c:pt>
                <c:pt idx="14">
                  <c:v>-0.11412966041320355</c:v>
                </c:pt>
                <c:pt idx="15">
                  <c:v>-0.18087763110952548</c:v>
                </c:pt>
                <c:pt idx="16">
                  <c:v>-0.24783222423875784</c:v>
                </c:pt>
                <c:pt idx="17">
                  <c:v>-0.26934984520123839</c:v>
                </c:pt>
                <c:pt idx="18">
                  <c:v>-0.27498298114727904</c:v>
                </c:pt>
                <c:pt idx="19">
                  <c:v>-0.31355755170252769</c:v>
                </c:pt>
                <c:pt idx="20">
                  <c:v>-0.39150528169014082</c:v>
                </c:pt>
                <c:pt idx="21">
                  <c:v>-0.41177954344810191</c:v>
                </c:pt>
                <c:pt idx="22">
                  <c:v>-0.43886671538591265</c:v>
                </c:pt>
                <c:pt idx="23">
                  <c:v>-0.47374303094956888</c:v>
                </c:pt>
                <c:pt idx="24">
                  <c:v>-0.48444842246587605</c:v>
                </c:pt>
                <c:pt idx="25">
                  <c:v>-0.49280861201800058</c:v>
                </c:pt>
                <c:pt idx="26">
                  <c:v>-0.51067954443175134</c:v>
                </c:pt>
                <c:pt idx="27">
                  <c:v>-0.52178617963384211</c:v>
                </c:pt>
                <c:pt idx="28">
                  <c:v>-0.62527233115468417</c:v>
                </c:pt>
                <c:pt idx="29">
                  <c:v>-0.81888061494114828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A-499A-BBC7-A7A615DCF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9313488"/>
        <c:axId val="1109313904"/>
      </c:barChart>
      <c:catAx>
        <c:axId val="1109313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313904"/>
        <c:crosses val="autoZero"/>
        <c:auto val="1"/>
        <c:lblAlgn val="ctr"/>
        <c:lblOffset val="100"/>
        <c:noMultiLvlLbl val="0"/>
      </c:catAx>
      <c:valAx>
        <c:axId val="110931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31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878129349926244E-2"/>
          <c:y val="3.4399144799994626E-2"/>
          <c:w val="0.81538220486291468"/>
          <c:h val="0.86790734438246375"/>
        </c:manualLayout>
      </c:layout>
      <c:lineChart>
        <c:grouping val="standard"/>
        <c:varyColors val="0"/>
        <c:ser>
          <c:idx val="0"/>
          <c:order val="0"/>
          <c:tx>
            <c:strRef>
              <c:f>'https://mei1963.sharepoint.com/sites/AMSPCentralTeam-AMSPDataTeam/Shared Documents/AMSP Data Team/Girls Participation/[GCSE-Maths-Attainment-by-Gender-All-Schools-12-Years-Chart-for-Rachel.xlsx]Data (2)'!$G$18</c:f>
              <c:strCache>
                <c:ptCount val="1"/>
                <c:pt idx="0">
                  <c:v>Boys A*-A/9-7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'[1]Data (2)'!$H$17:$S$17</c:f>
              <c:strCache>
                <c:ptCount val="12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</c:strCache>
            </c:strRef>
          </c:cat>
          <c:val>
            <c:numRef>
              <c:f>'[1]Data (2)'!$H$18:$S$18</c:f>
              <c:numCache>
                <c:formatCode>General</c:formatCode>
                <c:ptCount val="12"/>
                <c:pt idx="0">
                  <c:v>0.193</c:v>
                </c:pt>
                <c:pt idx="1">
                  <c:v>0.20399999999999999</c:v>
                </c:pt>
                <c:pt idx="2">
                  <c:v>0.20300000000000001</c:v>
                </c:pt>
                <c:pt idx="3">
                  <c:v>0.19700000000000001</c:v>
                </c:pt>
                <c:pt idx="4">
                  <c:v>0.187</c:v>
                </c:pt>
                <c:pt idx="5">
                  <c:v>0.20300000000000001</c:v>
                </c:pt>
                <c:pt idx="6">
                  <c:v>0.20899999999999999</c:v>
                </c:pt>
                <c:pt idx="7">
                  <c:v>0.20699999999999999</c:v>
                </c:pt>
                <c:pt idx="8">
                  <c:v>0.21</c:v>
                </c:pt>
                <c:pt idx="9">
                  <c:v>0.21</c:v>
                </c:pt>
                <c:pt idx="10">
                  <c:v>0.247</c:v>
                </c:pt>
                <c:pt idx="11">
                  <c:v>0.255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74-4DF0-B484-F1C0AFB80531}"/>
            </c:ext>
          </c:extLst>
        </c:ser>
        <c:ser>
          <c:idx val="1"/>
          <c:order val="1"/>
          <c:tx>
            <c:strRef>
              <c:f>'https://mei1963.sharepoint.com/sites/AMSPCentralTeam-AMSPDataTeam/Shared Documents/AMSP Data Team/Girls Participation/[GCSE-Maths-Attainment-by-Gender-All-Schools-12-Years-Chart-for-Rachel.xlsx]Data (2)'!$G$19</c:f>
              <c:strCache>
                <c:ptCount val="1"/>
                <c:pt idx="0">
                  <c:v>Boys A*-C/9-4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'[1]Data (2)'!$H$17:$S$17</c:f>
              <c:strCache>
                <c:ptCount val="12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</c:strCache>
            </c:strRef>
          </c:cat>
          <c:val>
            <c:numRef>
              <c:f>'[1]Data (2)'!$H$19:$S$19</c:f>
              <c:numCache>
                <c:formatCode>General</c:formatCode>
                <c:ptCount val="12"/>
                <c:pt idx="0">
                  <c:v>0.64500000000000002</c:v>
                </c:pt>
                <c:pt idx="1">
                  <c:v>0.66800000000000004</c:v>
                </c:pt>
                <c:pt idx="2">
                  <c:v>0.70599999999999996</c:v>
                </c:pt>
                <c:pt idx="3">
                  <c:v>0.72299999999999998</c:v>
                </c:pt>
                <c:pt idx="4">
                  <c:v>0.67300000000000004</c:v>
                </c:pt>
                <c:pt idx="5">
                  <c:v>0.69799999999999995</c:v>
                </c:pt>
                <c:pt idx="6">
                  <c:v>0.70799999999999996</c:v>
                </c:pt>
                <c:pt idx="7">
                  <c:v>0.70399999999999996</c:v>
                </c:pt>
                <c:pt idx="8">
                  <c:v>0.7</c:v>
                </c:pt>
                <c:pt idx="9">
                  <c:v>0.70699999999999996</c:v>
                </c:pt>
                <c:pt idx="10">
                  <c:v>0.75800000000000001</c:v>
                </c:pt>
                <c:pt idx="11">
                  <c:v>0.76700000000000002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74-4DF0-B484-F1C0AFB80531}"/>
            </c:ext>
          </c:extLst>
        </c:ser>
        <c:ser>
          <c:idx val="2"/>
          <c:order val="2"/>
          <c:tx>
            <c:strRef>
              <c:f>'https://mei1963.sharepoint.com/sites/AMSPCentralTeam-AMSPDataTeam/Shared Documents/AMSP Data Team/Girls Participation/[GCSE-Maths-Attainment-by-Gender-All-Schools-12-Years-Chart-for-Rachel.xlsx]Data (2)'!$G$20</c:f>
              <c:strCache>
                <c:ptCount val="1"/>
                <c:pt idx="0">
                  <c:v>Boys A*-G/9-1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'[1]Data (2)'!$H$17:$S$17</c:f>
              <c:strCache>
                <c:ptCount val="12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</c:strCache>
            </c:strRef>
          </c:cat>
          <c:val>
            <c:numRef>
              <c:f>'[1]Data (2)'!$H$20:$S$20</c:f>
              <c:numCache>
                <c:formatCode>General</c:formatCode>
                <c:ptCount val="12"/>
                <c:pt idx="0">
                  <c:v>0.98199999999999998</c:v>
                </c:pt>
                <c:pt idx="1">
                  <c:v>0.98299999999999998</c:v>
                </c:pt>
                <c:pt idx="2">
                  <c:v>0.98399999999999999</c:v>
                </c:pt>
                <c:pt idx="3">
                  <c:v>0.98099999999999998</c:v>
                </c:pt>
                <c:pt idx="4">
                  <c:v>0.94499999999999995</c:v>
                </c:pt>
                <c:pt idx="5">
                  <c:v>0.95599999999999996</c:v>
                </c:pt>
                <c:pt idx="6">
                  <c:v>0.96</c:v>
                </c:pt>
                <c:pt idx="7">
                  <c:v>0.97399999999999998</c:v>
                </c:pt>
                <c:pt idx="8">
                  <c:v>0.97399999999999998</c:v>
                </c:pt>
                <c:pt idx="9">
                  <c:v>0.97399999999999998</c:v>
                </c:pt>
                <c:pt idx="10">
                  <c:v>0.99199999999999999</c:v>
                </c:pt>
                <c:pt idx="11">
                  <c:v>0.98599999999999999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74-4DF0-B484-F1C0AFB80531}"/>
            </c:ext>
          </c:extLst>
        </c:ser>
        <c:ser>
          <c:idx val="3"/>
          <c:order val="3"/>
          <c:tx>
            <c:strRef>
              <c:f>'https://mei1963.sharepoint.com/sites/AMSPCentralTeam-AMSPDataTeam/Shared Documents/AMSP Data Team/Girls Participation/[GCSE-Maths-Attainment-by-Gender-All-Schools-12-Years-Chart-for-Rachel.xlsx]Data (2)'!$G$21</c:f>
              <c:strCache>
                <c:ptCount val="1"/>
                <c:pt idx="0">
                  <c:v>Girls A*-A/9-7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'[1]Data (2)'!$H$17:$S$17</c:f>
              <c:strCache>
                <c:ptCount val="12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</c:strCache>
            </c:strRef>
          </c:cat>
          <c:val>
            <c:numRef>
              <c:f>'[1]Data (2)'!$H$21:$S$21</c:f>
              <c:numCache>
                <c:formatCode>General</c:formatCode>
                <c:ptCount val="12"/>
                <c:pt idx="0">
                  <c:v>0.191</c:v>
                </c:pt>
                <c:pt idx="1">
                  <c:v>0.20699999999999999</c:v>
                </c:pt>
                <c:pt idx="2">
                  <c:v>0.20300000000000001</c:v>
                </c:pt>
                <c:pt idx="3">
                  <c:v>0.19700000000000001</c:v>
                </c:pt>
                <c:pt idx="4">
                  <c:v>0.183</c:v>
                </c:pt>
                <c:pt idx="5">
                  <c:v>0.193</c:v>
                </c:pt>
                <c:pt idx="6">
                  <c:v>0.21</c:v>
                </c:pt>
                <c:pt idx="7">
                  <c:v>0.19400000000000001</c:v>
                </c:pt>
                <c:pt idx="8">
                  <c:v>0.193</c:v>
                </c:pt>
                <c:pt idx="9">
                  <c:v>0.20100000000000001</c:v>
                </c:pt>
                <c:pt idx="10">
                  <c:v>0.24099999999999999</c:v>
                </c:pt>
                <c:pt idx="11">
                  <c:v>0.26400000000000001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74-4DF0-B484-F1C0AFB80531}"/>
            </c:ext>
          </c:extLst>
        </c:ser>
        <c:ser>
          <c:idx val="4"/>
          <c:order val="4"/>
          <c:tx>
            <c:strRef>
              <c:f>'https://mei1963.sharepoint.com/sites/AMSPCentralTeam-AMSPDataTeam/Shared Documents/AMSP Data Team/Girls Participation/[GCSE-Maths-Attainment-by-Gender-All-Schools-12-Years-Chart-for-Rachel.xlsx]Data (2)'!$G$22</c:f>
              <c:strCache>
                <c:ptCount val="1"/>
                <c:pt idx="0">
                  <c:v>Girls A*-C/9-4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'[1]Data (2)'!$H$17:$S$17</c:f>
              <c:strCache>
                <c:ptCount val="12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</c:strCache>
            </c:strRef>
          </c:cat>
          <c:val>
            <c:numRef>
              <c:f>'[1]Data (2)'!$H$22:$S$22</c:f>
              <c:numCache>
                <c:formatCode>General</c:formatCode>
                <c:ptCount val="12"/>
                <c:pt idx="0">
                  <c:v>0.64800000000000002</c:v>
                </c:pt>
                <c:pt idx="1">
                  <c:v>0.67300000000000004</c:v>
                </c:pt>
                <c:pt idx="2">
                  <c:v>0.71199999999999997</c:v>
                </c:pt>
                <c:pt idx="3">
                  <c:v>0.73199999999999998</c:v>
                </c:pt>
                <c:pt idx="4">
                  <c:v>0.68700000000000006</c:v>
                </c:pt>
                <c:pt idx="5">
                  <c:v>0.70699999999999996</c:v>
                </c:pt>
                <c:pt idx="6">
                  <c:v>0.72599999999999998</c:v>
                </c:pt>
                <c:pt idx="7">
                  <c:v>0.71099999999999997</c:v>
                </c:pt>
                <c:pt idx="8">
                  <c:v>0.71499999999999997</c:v>
                </c:pt>
                <c:pt idx="9">
                  <c:v>0.71899999999999997</c:v>
                </c:pt>
                <c:pt idx="10">
                  <c:v>0.78200000000000003</c:v>
                </c:pt>
                <c:pt idx="11">
                  <c:v>0.78600000000000003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74-4DF0-B484-F1C0AFB80531}"/>
            </c:ext>
          </c:extLst>
        </c:ser>
        <c:ser>
          <c:idx val="5"/>
          <c:order val="5"/>
          <c:tx>
            <c:strRef>
              <c:f>'https://mei1963.sharepoint.com/sites/AMSPCentralTeam-AMSPDataTeam/Shared Documents/AMSP Data Team/Girls Participation/[GCSE-Maths-Attainment-by-Gender-All-Schools-12-Years-Chart-for-Rachel.xlsx]Data (2)'!$G$23</c:f>
              <c:strCache>
                <c:ptCount val="1"/>
                <c:pt idx="0">
                  <c:v>Girls A*-G/9-1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'[1]Data (2)'!$H$17:$S$17</c:f>
              <c:strCache>
                <c:ptCount val="12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</c:strCache>
            </c:strRef>
          </c:cat>
          <c:val>
            <c:numRef>
              <c:f>'[1]Data (2)'!$H$23:$S$23</c:f>
              <c:numCache>
                <c:formatCode>General</c:formatCode>
                <c:ptCount val="12"/>
                <c:pt idx="0">
                  <c:v>0.98299999999999998</c:v>
                </c:pt>
                <c:pt idx="1">
                  <c:v>0.98399999999999999</c:v>
                </c:pt>
                <c:pt idx="2">
                  <c:v>0.98599999999999999</c:v>
                </c:pt>
                <c:pt idx="3">
                  <c:v>0.98299999999999998</c:v>
                </c:pt>
                <c:pt idx="4">
                  <c:v>0.95099999999999996</c:v>
                </c:pt>
                <c:pt idx="5">
                  <c:v>0.96099999999999997</c:v>
                </c:pt>
                <c:pt idx="6">
                  <c:v>0.96799999999999997</c:v>
                </c:pt>
                <c:pt idx="7">
                  <c:v>0.98</c:v>
                </c:pt>
                <c:pt idx="8">
                  <c:v>0.98</c:v>
                </c:pt>
                <c:pt idx="9">
                  <c:v>0.98</c:v>
                </c:pt>
                <c:pt idx="10">
                  <c:v>0.995</c:v>
                </c:pt>
                <c:pt idx="11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74-4DF0-B484-F1C0AFB80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2053343"/>
        <c:axId val="692054175"/>
      </c:lineChart>
      <c:catAx>
        <c:axId val="692053343"/>
        <c:scaling>
          <c:orientation val="minMax"/>
        </c:scaling>
        <c:delete val="1"/>
        <c:axPos val="b"/>
        <c:numFmt formatCode="General" sourceLinked="1"/>
        <c:majorTickMark val="cross"/>
        <c:minorTickMark val="none"/>
        <c:tickLblPos val="nextTo"/>
        <c:crossAx val="692054175"/>
        <c:crosses val="autoZero"/>
        <c:auto val="1"/>
        <c:lblAlgn val="ctr"/>
        <c:lblOffset val="100"/>
        <c:noMultiLvlLbl val="0"/>
      </c:catAx>
      <c:valAx>
        <c:axId val="6920541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0533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'sb262-figure-13 (1)'!$F$16</c:f>
              <c:strCache>
                <c:ptCount val="1"/>
                <c:pt idx="0">
                  <c:v>Female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'sb262-figure-13 (1)'!$A$17:$A$37</c:f>
              <c:strCache>
                <c:ptCount val="21"/>
                <c:pt idx="0">
                  <c:v>Medicine and dentistry</c:v>
                </c:pt>
                <c:pt idx="1">
                  <c:v>Subjects allied to medicine</c:v>
                </c:pt>
                <c:pt idx="2">
                  <c:v>Biological and sport sciences</c:v>
                </c:pt>
                <c:pt idx="3">
                  <c:v>Psychology</c:v>
                </c:pt>
                <c:pt idx="4">
                  <c:v>Veterinary sciences</c:v>
                </c:pt>
                <c:pt idx="5">
                  <c:v>Agriculture, food and related studies</c:v>
                </c:pt>
                <c:pt idx="6">
                  <c:v>Physical sciences</c:v>
                </c:pt>
                <c:pt idx="7">
                  <c:v>Mathematical sciences</c:v>
                </c:pt>
                <c:pt idx="8">
                  <c:v>Engineering and technology</c:v>
                </c:pt>
                <c:pt idx="9">
                  <c:v>Computing</c:v>
                </c:pt>
                <c:pt idx="10">
                  <c:v>Architecture, building and planning</c:v>
                </c:pt>
                <c:pt idx="11">
                  <c:v>Geography and Environment</c:v>
                </c:pt>
                <c:pt idx="12">
                  <c:v>Social sciences</c:v>
                </c:pt>
                <c:pt idx="13">
                  <c:v>Law</c:v>
                </c:pt>
                <c:pt idx="14">
                  <c:v>Business and management</c:v>
                </c:pt>
                <c:pt idx="15">
                  <c:v>Language </c:v>
                </c:pt>
                <c:pt idx="16">
                  <c:v>History, Philosophical and RS</c:v>
                </c:pt>
                <c:pt idx="17">
                  <c:v>Education</c:v>
                </c:pt>
                <c:pt idx="18">
                  <c:v>Combined </c:v>
                </c:pt>
                <c:pt idx="19">
                  <c:v>Media and comms</c:v>
                </c:pt>
                <c:pt idx="20">
                  <c:v>Creative arts and design</c:v>
                </c:pt>
              </c:strCache>
            </c:strRef>
          </c:cat>
          <c:val>
            <c:numRef>
              <c:f>'sb262-figure-13 (1)'!$F$17:$F$37</c:f>
              <c:numCache>
                <c:formatCode>#,##0</c:formatCode>
                <c:ptCount val="21"/>
                <c:pt idx="0">
                  <c:v>7350</c:v>
                </c:pt>
                <c:pt idx="1">
                  <c:v>69185</c:v>
                </c:pt>
                <c:pt idx="2">
                  <c:v>12795</c:v>
                </c:pt>
                <c:pt idx="3">
                  <c:v>25940</c:v>
                </c:pt>
                <c:pt idx="4">
                  <c:v>1705</c:v>
                </c:pt>
                <c:pt idx="5">
                  <c:v>3400</c:v>
                </c:pt>
                <c:pt idx="6">
                  <c:v>6350</c:v>
                </c:pt>
                <c:pt idx="7">
                  <c:v>3675</c:v>
                </c:pt>
                <c:pt idx="8">
                  <c:v>6295</c:v>
                </c:pt>
                <c:pt idx="9">
                  <c:v>5700</c:v>
                </c:pt>
                <c:pt idx="10">
                  <c:v>4430</c:v>
                </c:pt>
                <c:pt idx="11">
                  <c:v>4675</c:v>
                </c:pt>
                <c:pt idx="12">
                  <c:v>46530</c:v>
                </c:pt>
                <c:pt idx="13">
                  <c:v>21550</c:v>
                </c:pt>
                <c:pt idx="14">
                  <c:v>55650</c:v>
                </c:pt>
                <c:pt idx="15">
                  <c:v>13785</c:v>
                </c:pt>
                <c:pt idx="16">
                  <c:v>9715</c:v>
                </c:pt>
                <c:pt idx="17">
                  <c:v>17045</c:v>
                </c:pt>
                <c:pt idx="18">
                  <c:v>7195</c:v>
                </c:pt>
                <c:pt idx="19">
                  <c:v>6050</c:v>
                </c:pt>
                <c:pt idx="20">
                  <c:v>33835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18-412B-8EB8-89AADC320FE4}"/>
            </c:ext>
          </c:extLst>
        </c:ser>
        <c:ser>
          <c:idx val="1"/>
          <c:order val="1"/>
          <c:tx>
            <c:strRef>
              <c:f>'sb262-figure-13 (1)'!$G$16</c:f>
              <c:strCache>
                <c:ptCount val="1"/>
                <c:pt idx="0">
                  <c:v>Male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'sb262-figure-13 (1)'!$A$17:$A$37</c:f>
              <c:strCache>
                <c:ptCount val="21"/>
                <c:pt idx="0">
                  <c:v>Medicine and dentistry</c:v>
                </c:pt>
                <c:pt idx="1">
                  <c:v>Subjects allied to medicine</c:v>
                </c:pt>
                <c:pt idx="2">
                  <c:v>Biological and sport sciences</c:v>
                </c:pt>
                <c:pt idx="3">
                  <c:v>Psychology</c:v>
                </c:pt>
                <c:pt idx="4">
                  <c:v>Veterinary sciences</c:v>
                </c:pt>
                <c:pt idx="5">
                  <c:v>Agriculture, food and related studies</c:v>
                </c:pt>
                <c:pt idx="6">
                  <c:v>Physical sciences</c:v>
                </c:pt>
                <c:pt idx="7">
                  <c:v>Mathematical sciences</c:v>
                </c:pt>
                <c:pt idx="8">
                  <c:v>Engineering and technology</c:v>
                </c:pt>
                <c:pt idx="9">
                  <c:v>Computing</c:v>
                </c:pt>
                <c:pt idx="10">
                  <c:v>Architecture, building and planning</c:v>
                </c:pt>
                <c:pt idx="11">
                  <c:v>Geography and Environment</c:v>
                </c:pt>
                <c:pt idx="12">
                  <c:v>Social sciences</c:v>
                </c:pt>
                <c:pt idx="13">
                  <c:v>Law</c:v>
                </c:pt>
                <c:pt idx="14">
                  <c:v>Business and management</c:v>
                </c:pt>
                <c:pt idx="15">
                  <c:v>Language </c:v>
                </c:pt>
                <c:pt idx="16">
                  <c:v>History, Philosophical and RS</c:v>
                </c:pt>
                <c:pt idx="17">
                  <c:v>Education</c:v>
                </c:pt>
                <c:pt idx="18">
                  <c:v>Combined </c:v>
                </c:pt>
                <c:pt idx="19">
                  <c:v>Media and comms</c:v>
                </c:pt>
                <c:pt idx="20">
                  <c:v>Creative arts and design</c:v>
                </c:pt>
              </c:strCache>
            </c:strRef>
          </c:cat>
          <c:val>
            <c:numRef>
              <c:f>'sb262-figure-13 (1)'!$G$17:$G$37</c:f>
              <c:numCache>
                <c:formatCode>#,##0</c:formatCode>
                <c:ptCount val="21"/>
                <c:pt idx="0">
                  <c:v>4010</c:v>
                </c:pt>
                <c:pt idx="1">
                  <c:v>16290</c:v>
                </c:pt>
                <c:pt idx="2">
                  <c:v>14550</c:v>
                </c:pt>
                <c:pt idx="3">
                  <c:v>5960</c:v>
                </c:pt>
                <c:pt idx="4" formatCode="General">
                  <c:v>290</c:v>
                </c:pt>
                <c:pt idx="5">
                  <c:v>1865</c:v>
                </c:pt>
                <c:pt idx="6">
                  <c:v>7790</c:v>
                </c:pt>
                <c:pt idx="7">
                  <c:v>6375</c:v>
                </c:pt>
                <c:pt idx="8">
                  <c:v>29225</c:v>
                </c:pt>
                <c:pt idx="9">
                  <c:v>26575</c:v>
                </c:pt>
                <c:pt idx="10">
                  <c:v>7210</c:v>
                </c:pt>
                <c:pt idx="11">
                  <c:v>4045</c:v>
                </c:pt>
                <c:pt idx="12">
                  <c:v>22105</c:v>
                </c:pt>
                <c:pt idx="13">
                  <c:v>12725</c:v>
                </c:pt>
                <c:pt idx="14">
                  <c:v>65910</c:v>
                </c:pt>
                <c:pt idx="15">
                  <c:v>5325</c:v>
                </c:pt>
                <c:pt idx="16">
                  <c:v>7925</c:v>
                </c:pt>
                <c:pt idx="17">
                  <c:v>3040</c:v>
                </c:pt>
                <c:pt idx="18">
                  <c:v>4430</c:v>
                </c:pt>
                <c:pt idx="19">
                  <c:v>4705</c:v>
                </c:pt>
                <c:pt idx="20">
                  <c:v>20005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18-412B-8EB8-89AADC320FE4}"/>
            </c:ext>
          </c:extLst>
        </c:ser>
        <c:ser>
          <c:idx val="2"/>
          <c:order val="2"/>
          <c:tx>
            <c:strRef>
              <c:f>'sb262-figure-13 (1)'!$H$16</c:f>
              <c:strCache>
                <c:ptCount val="1"/>
                <c:pt idx="0">
                  <c:v>Other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'sb262-figure-13 (1)'!$A$17:$A$37</c:f>
              <c:strCache>
                <c:ptCount val="21"/>
                <c:pt idx="0">
                  <c:v>Medicine and dentistry</c:v>
                </c:pt>
                <c:pt idx="1">
                  <c:v>Subjects allied to medicine</c:v>
                </c:pt>
                <c:pt idx="2">
                  <c:v>Biological and sport sciences</c:v>
                </c:pt>
                <c:pt idx="3">
                  <c:v>Psychology</c:v>
                </c:pt>
                <c:pt idx="4">
                  <c:v>Veterinary sciences</c:v>
                </c:pt>
                <c:pt idx="5">
                  <c:v>Agriculture, food and related studies</c:v>
                </c:pt>
                <c:pt idx="6">
                  <c:v>Physical sciences</c:v>
                </c:pt>
                <c:pt idx="7">
                  <c:v>Mathematical sciences</c:v>
                </c:pt>
                <c:pt idx="8">
                  <c:v>Engineering and technology</c:v>
                </c:pt>
                <c:pt idx="9">
                  <c:v>Computing</c:v>
                </c:pt>
                <c:pt idx="10">
                  <c:v>Architecture, building and planning</c:v>
                </c:pt>
                <c:pt idx="11">
                  <c:v>Geography and Environment</c:v>
                </c:pt>
                <c:pt idx="12">
                  <c:v>Social sciences</c:v>
                </c:pt>
                <c:pt idx="13">
                  <c:v>Law</c:v>
                </c:pt>
                <c:pt idx="14">
                  <c:v>Business and management</c:v>
                </c:pt>
                <c:pt idx="15">
                  <c:v>Language </c:v>
                </c:pt>
                <c:pt idx="16">
                  <c:v>History, Philosophical and RS</c:v>
                </c:pt>
                <c:pt idx="17">
                  <c:v>Education</c:v>
                </c:pt>
                <c:pt idx="18">
                  <c:v>Combined </c:v>
                </c:pt>
                <c:pt idx="19">
                  <c:v>Media and comms</c:v>
                </c:pt>
                <c:pt idx="20">
                  <c:v>Creative arts and design</c:v>
                </c:pt>
              </c:strCache>
            </c:strRef>
          </c:cat>
          <c:val>
            <c:numRef>
              <c:f>'sb262-figure-13 (1)'!$H$17:$H$37</c:f>
              <c:numCache>
                <c:formatCode>General</c:formatCode>
                <c:ptCount val="21"/>
                <c:pt idx="0">
                  <c:v>0</c:v>
                </c:pt>
                <c:pt idx="1">
                  <c:v>85</c:v>
                </c:pt>
                <c:pt idx="2">
                  <c:v>35</c:v>
                </c:pt>
                <c:pt idx="3">
                  <c:v>45</c:v>
                </c:pt>
                <c:pt idx="4">
                  <c:v>0</c:v>
                </c:pt>
                <c:pt idx="5">
                  <c:v>10</c:v>
                </c:pt>
                <c:pt idx="6">
                  <c:v>25</c:v>
                </c:pt>
                <c:pt idx="7">
                  <c:v>25</c:v>
                </c:pt>
                <c:pt idx="8">
                  <c:v>30</c:v>
                </c:pt>
                <c:pt idx="9">
                  <c:v>65</c:v>
                </c:pt>
                <c:pt idx="10">
                  <c:v>15</c:v>
                </c:pt>
                <c:pt idx="11">
                  <c:v>10</c:v>
                </c:pt>
                <c:pt idx="12">
                  <c:v>65</c:v>
                </c:pt>
                <c:pt idx="13">
                  <c:v>20</c:v>
                </c:pt>
                <c:pt idx="14">
                  <c:v>70</c:v>
                </c:pt>
                <c:pt idx="15">
                  <c:v>80</c:v>
                </c:pt>
                <c:pt idx="16">
                  <c:v>30</c:v>
                </c:pt>
                <c:pt idx="17">
                  <c:v>15</c:v>
                </c:pt>
                <c:pt idx="18">
                  <c:v>20</c:v>
                </c:pt>
                <c:pt idx="19">
                  <c:v>35</c:v>
                </c:pt>
                <c:pt idx="20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18-412B-8EB8-89AADC320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7176015"/>
        <c:axId val="1367165199"/>
      </c:barChart>
      <c:catAx>
        <c:axId val="1367176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165199"/>
        <c:crosses val="autoZero"/>
        <c:auto val="1"/>
        <c:lblAlgn val="ctr"/>
        <c:lblOffset val="100"/>
        <c:noMultiLvlLbl val="0"/>
      </c:catAx>
      <c:valAx>
        <c:axId val="1367165199"/>
        <c:scaling>
          <c:orientation val="minMax"/>
          <c:max val="120000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176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35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'UK 2003-2022'!$A$4</c:f>
              <c:strCache>
                <c:ptCount val="1"/>
                <c:pt idx="0">
                  <c:v>A level Maths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'UK 2003-2022'!$B$2:$U$2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'UK 2003-2022'!$B$4:$U$4</c:f>
              <c:numCache>
                <c:formatCode>General</c:formatCode>
                <c:ptCount val="20"/>
                <c:pt idx="0">
                  <c:v>50602</c:v>
                </c:pt>
                <c:pt idx="1">
                  <c:v>52788</c:v>
                </c:pt>
                <c:pt idx="2">
                  <c:v>52897</c:v>
                </c:pt>
                <c:pt idx="3">
                  <c:v>55982</c:v>
                </c:pt>
                <c:pt idx="4">
                  <c:v>60093</c:v>
                </c:pt>
                <c:pt idx="5">
                  <c:v>64593</c:v>
                </c:pt>
                <c:pt idx="6">
                  <c:v>72475</c:v>
                </c:pt>
                <c:pt idx="7">
                  <c:v>77001</c:v>
                </c:pt>
                <c:pt idx="8">
                  <c:v>82995</c:v>
                </c:pt>
                <c:pt idx="9">
                  <c:v>85714</c:v>
                </c:pt>
                <c:pt idx="10">
                  <c:v>88060</c:v>
                </c:pt>
                <c:pt idx="11">
                  <c:v>88816</c:v>
                </c:pt>
                <c:pt idx="12">
                  <c:v>92711</c:v>
                </c:pt>
                <c:pt idx="13">
                  <c:v>92163</c:v>
                </c:pt>
                <c:pt idx="14">
                  <c:v>95244</c:v>
                </c:pt>
                <c:pt idx="15">
                  <c:v>97627</c:v>
                </c:pt>
                <c:pt idx="16">
                  <c:v>91895</c:v>
                </c:pt>
                <c:pt idx="17">
                  <c:v>94264</c:v>
                </c:pt>
                <c:pt idx="18">
                  <c:v>97690</c:v>
                </c:pt>
                <c:pt idx="19">
                  <c:v>95635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A8-46B4-AC76-D991430DA87C}"/>
            </c:ext>
          </c:extLst>
        </c:ser>
        <c:ser>
          <c:idx val="3"/>
          <c:order val="1"/>
          <c:tx>
            <c:strRef>
              <c:f>'UK 2003-2022'!$A$6</c:f>
              <c:strCache>
                <c:ptCount val="1"/>
                <c:pt idx="0">
                  <c:v>A level Further Maths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'UK 2003-2022'!$B$2:$U$2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'UK 2003-2022'!$B$6:$U$6</c:f>
              <c:numCache>
                <c:formatCode>General</c:formatCode>
                <c:ptCount val="20"/>
                <c:pt idx="0">
                  <c:v>5315</c:v>
                </c:pt>
                <c:pt idx="1">
                  <c:v>5720</c:v>
                </c:pt>
                <c:pt idx="2">
                  <c:v>5933</c:v>
                </c:pt>
                <c:pt idx="3">
                  <c:v>7270</c:v>
                </c:pt>
                <c:pt idx="4">
                  <c:v>7872</c:v>
                </c:pt>
                <c:pt idx="5">
                  <c:v>9091</c:v>
                </c:pt>
                <c:pt idx="6">
                  <c:v>10473</c:v>
                </c:pt>
                <c:pt idx="7">
                  <c:v>11682</c:v>
                </c:pt>
                <c:pt idx="8">
                  <c:v>12287</c:v>
                </c:pt>
                <c:pt idx="9">
                  <c:v>13223</c:v>
                </c:pt>
                <c:pt idx="10">
                  <c:v>13821</c:v>
                </c:pt>
                <c:pt idx="11">
                  <c:v>14028</c:v>
                </c:pt>
                <c:pt idx="12">
                  <c:v>14993</c:v>
                </c:pt>
                <c:pt idx="13">
                  <c:v>15257</c:v>
                </c:pt>
                <c:pt idx="14">
                  <c:v>16172</c:v>
                </c:pt>
                <c:pt idx="15">
                  <c:v>16157</c:v>
                </c:pt>
                <c:pt idx="16">
                  <c:v>14527</c:v>
                </c:pt>
                <c:pt idx="17">
                  <c:v>14979</c:v>
                </c:pt>
                <c:pt idx="18">
                  <c:v>15748</c:v>
                </c:pt>
                <c:pt idx="19">
                  <c:v>15146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A8-46B4-AC76-D991430DA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907936"/>
        <c:axId val="706902944"/>
      </c:lineChart>
      <c:catAx>
        <c:axId val="706907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0023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02944"/>
        <c:crosses val="autoZero"/>
        <c:auto val="1"/>
        <c:lblAlgn val="ctr"/>
        <c:lblOffset val="100"/>
        <c:noMultiLvlLbl val="0"/>
      </c:catAx>
      <c:valAx>
        <c:axId val="70690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35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3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i="0" baseline="0">
                    <a:solidFill>
                      <a:srgbClr val="002350"/>
                    </a:solidFill>
                  </a:rPr>
                  <a:t>Entries (JCQ data)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23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23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0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35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aseline="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'UK 2003-2022'!$A$3</c:f>
              <c:strCache>
                <c:ptCount val="1"/>
                <c:pt idx="0">
                  <c:v>AS Maths</c:v>
                </c:pt>
              </c:strCache>
            </c:strRef>
          </c:tx>
          <c:spPr>
            <a:ln w="28575" cap="rnd">
              <a:solidFill>
                <a:srgbClr val="E0003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00034"/>
              </a:solidFill>
              <a:ln w="9525">
                <a:solidFill>
                  <a:srgbClr val="E00034"/>
                </a:solidFill>
              </a:ln>
              <a:effectLst/>
            </c:spPr>
          </c:marker>
          <c:cat>
            <c:numRef>
              <c:f>'UK 2003-2022'!$B$2:$U$2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'UK 2003-2022'!$B$3:$U$3</c:f>
              <c:numCache>
                <c:formatCode>General</c:formatCode>
                <c:ptCount val="20"/>
                <c:pt idx="0">
                  <c:v>63841</c:v>
                </c:pt>
                <c:pt idx="1">
                  <c:v>62098</c:v>
                </c:pt>
                <c:pt idx="2">
                  <c:v>68178</c:v>
                </c:pt>
                <c:pt idx="3">
                  <c:v>70805</c:v>
                </c:pt>
                <c:pt idx="4">
                  <c:v>77387</c:v>
                </c:pt>
                <c:pt idx="5">
                  <c:v>84613</c:v>
                </c:pt>
                <c:pt idx="6">
                  <c:v>103335</c:v>
                </c:pt>
                <c:pt idx="7">
                  <c:v>112847</c:v>
                </c:pt>
                <c:pt idx="8">
                  <c:v>141392</c:v>
                </c:pt>
                <c:pt idx="9">
                  <c:v>148550</c:v>
                </c:pt>
                <c:pt idx="10">
                  <c:v>150787</c:v>
                </c:pt>
                <c:pt idx="11">
                  <c:v>161711</c:v>
                </c:pt>
                <c:pt idx="12">
                  <c:v>165311</c:v>
                </c:pt>
                <c:pt idx="13">
                  <c:v>162741</c:v>
                </c:pt>
                <c:pt idx="14">
                  <c:v>160450</c:v>
                </c:pt>
                <c:pt idx="15">
                  <c:v>81051</c:v>
                </c:pt>
                <c:pt idx="16">
                  <c:v>25923</c:v>
                </c:pt>
                <c:pt idx="17">
                  <c:v>18363</c:v>
                </c:pt>
                <c:pt idx="18">
                  <c:v>14466</c:v>
                </c:pt>
                <c:pt idx="19">
                  <c:v>15489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7F-4DED-880C-2DFF40589774}"/>
            </c:ext>
          </c:extLst>
        </c:ser>
        <c:ser>
          <c:idx val="1"/>
          <c:order val="1"/>
          <c:tx>
            <c:strRef>
              <c:f>'UK 2003-2022'!$A$4</c:f>
              <c:strCache>
                <c:ptCount val="1"/>
                <c:pt idx="0">
                  <c:v>A level Maths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'UK 2003-2022'!$B$2:$U$2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'UK 2003-2022'!$B$4:$U$4</c:f>
              <c:numCache>
                <c:formatCode>General</c:formatCode>
                <c:ptCount val="20"/>
                <c:pt idx="0">
                  <c:v>50602</c:v>
                </c:pt>
                <c:pt idx="1">
                  <c:v>52788</c:v>
                </c:pt>
                <c:pt idx="2">
                  <c:v>52897</c:v>
                </c:pt>
                <c:pt idx="3">
                  <c:v>55982</c:v>
                </c:pt>
                <c:pt idx="4">
                  <c:v>60093</c:v>
                </c:pt>
                <c:pt idx="5">
                  <c:v>64593</c:v>
                </c:pt>
                <c:pt idx="6">
                  <c:v>72475</c:v>
                </c:pt>
                <c:pt idx="7">
                  <c:v>77001</c:v>
                </c:pt>
                <c:pt idx="8">
                  <c:v>82995</c:v>
                </c:pt>
                <c:pt idx="9">
                  <c:v>85714</c:v>
                </c:pt>
                <c:pt idx="10">
                  <c:v>88060</c:v>
                </c:pt>
                <c:pt idx="11">
                  <c:v>88816</c:v>
                </c:pt>
                <c:pt idx="12">
                  <c:v>92711</c:v>
                </c:pt>
                <c:pt idx="13">
                  <c:v>92163</c:v>
                </c:pt>
                <c:pt idx="14">
                  <c:v>95244</c:v>
                </c:pt>
                <c:pt idx="15">
                  <c:v>97627</c:v>
                </c:pt>
                <c:pt idx="16">
                  <c:v>91895</c:v>
                </c:pt>
                <c:pt idx="17">
                  <c:v>94264</c:v>
                </c:pt>
                <c:pt idx="18">
                  <c:v>97690</c:v>
                </c:pt>
                <c:pt idx="19">
                  <c:v>95635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7F-4DED-880C-2DFF40589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907936"/>
        <c:axId val="706902944"/>
      </c:lineChart>
      <c:catAx>
        <c:axId val="70690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23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02944"/>
        <c:crosses val="autoZero"/>
        <c:auto val="1"/>
        <c:lblAlgn val="ctr"/>
        <c:lblOffset val="100"/>
        <c:noMultiLvlLbl val="0"/>
      </c:catAx>
      <c:valAx>
        <c:axId val="70690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35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3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1" i="0" baseline="0">
                    <a:solidFill>
                      <a:srgbClr val="002350"/>
                    </a:solidFill>
                  </a:rPr>
                  <a:t>Entries (JCQ data)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23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23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0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35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'UK 2003-2022'!$A$4</c:f>
              <c:strCache>
                <c:ptCount val="1"/>
                <c:pt idx="0">
                  <c:v>A level Maths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'UK 2003-2022'!$B$2:$U$2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'UK 2003-2022'!$B$4:$U$4</c:f>
              <c:numCache>
                <c:formatCode>General</c:formatCode>
                <c:ptCount val="20"/>
                <c:pt idx="0">
                  <c:v>50602</c:v>
                </c:pt>
                <c:pt idx="1">
                  <c:v>52788</c:v>
                </c:pt>
                <c:pt idx="2">
                  <c:v>52897</c:v>
                </c:pt>
                <c:pt idx="3">
                  <c:v>55982</c:v>
                </c:pt>
                <c:pt idx="4">
                  <c:v>60093</c:v>
                </c:pt>
                <c:pt idx="5">
                  <c:v>64593</c:v>
                </c:pt>
                <c:pt idx="6">
                  <c:v>72475</c:v>
                </c:pt>
                <c:pt idx="7">
                  <c:v>77001</c:v>
                </c:pt>
                <c:pt idx="8">
                  <c:v>82995</c:v>
                </c:pt>
                <c:pt idx="9">
                  <c:v>85714</c:v>
                </c:pt>
                <c:pt idx="10">
                  <c:v>88060</c:v>
                </c:pt>
                <c:pt idx="11">
                  <c:v>88816</c:v>
                </c:pt>
                <c:pt idx="12">
                  <c:v>92711</c:v>
                </c:pt>
                <c:pt idx="13">
                  <c:v>92163</c:v>
                </c:pt>
                <c:pt idx="14">
                  <c:v>95244</c:v>
                </c:pt>
                <c:pt idx="15">
                  <c:v>97627</c:v>
                </c:pt>
                <c:pt idx="16">
                  <c:v>91895</c:v>
                </c:pt>
                <c:pt idx="17">
                  <c:v>94264</c:v>
                </c:pt>
                <c:pt idx="18">
                  <c:v>97690</c:v>
                </c:pt>
                <c:pt idx="19">
                  <c:v>95635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23-48F6-9227-0940EFC86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907936"/>
        <c:axId val="706902944"/>
      </c:lineChart>
      <c:catAx>
        <c:axId val="70690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23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02944"/>
        <c:crosses val="autoZero"/>
        <c:auto val="1"/>
        <c:lblAlgn val="ctr"/>
        <c:lblOffset val="100"/>
        <c:noMultiLvlLbl val="0"/>
      </c:catAx>
      <c:valAx>
        <c:axId val="70690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35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3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1" i="0" baseline="0">
                    <a:solidFill>
                      <a:srgbClr val="002350"/>
                    </a:solidFill>
                  </a:rPr>
                  <a:t>Entries (JCQ data)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23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23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0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35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'UK 2003-2022'!$A$6</c:f>
              <c:strCache>
                <c:ptCount val="1"/>
                <c:pt idx="0">
                  <c:v>A level Further Maths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'UK 2003-2022'!$B$2:$U$2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'UK 2003-2022'!$B$6:$U$6</c:f>
              <c:numCache>
                <c:formatCode>General</c:formatCode>
                <c:ptCount val="20"/>
                <c:pt idx="0">
                  <c:v>5315</c:v>
                </c:pt>
                <c:pt idx="1">
                  <c:v>5720</c:v>
                </c:pt>
                <c:pt idx="2">
                  <c:v>5933</c:v>
                </c:pt>
                <c:pt idx="3">
                  <c:v>7270</c:v>
                </c:pt>
                <c:pt idx="4">
                  <c:v>7872</c:v>
                </c:pt>
                <c:pt idx="5">
                  <c:v>9091</c:v>
                </c:pt>
                <c:pt idx="6">
                  <c:v>10473</c:v>
                </c:pt>
                <c:pt idx="7">
                  <c:v>11682</c:v>
                </c:pt>
                <c:pt idx="8">
                  <c:v>12287</c:v>
                </c:pt>
                <c:pt idx="9">
                  <c:v>13223</c:v>
                </c:pt>
                <c:pt idx="10">
                  <c:v>13821</c:v>
                </c:pt>
                <c:pt idx="11">
                  <c:v>14028</c:v>
                </c:pt>
                <c:pt idx="12">
                  <c:v>14993</c:v>
                </c:pt>
                <c:pt idx="13">
                  <c:v>15257</c:v>
                </c:pt>
                <c:pt idx="14">
                  <c:v>16172</c:v>
                </c:pt>
                <c:pt idx="15">
                  <c:v>16157</c:v>
                </c:pt>
                <c:pt idx="16">
                  <c:v>14527</c:v>
                </c:pt>
                <c:pt idx="17">
                  <c:v>14979</c:v>
                </c:pt>
                <c:pt idx="18">
                  <c:v>15748</c:v>
                </c:pt>
                <c:pt idx="19">
                  <c:v>15146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DE-43F7-8288-FF6D62D34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907936"/>
        <c:axId val="706902944"/>
      </c:lineChart>
      <c:catAx>
        <c:axId val="70690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23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02944"/>
        <c:crosses val="autoZero"/>
        <c:auto val="1"/>
        <c:lblAlgn val="ctr"/>
        <c:lblOffset val="100"/>
        <c:noMultiLvlLbl val="0"/>
      </c:catAx>
      <c:valAx>
        <c:axId val="70690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35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3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1" i="0" baseline="0">
                    <a:solidFill>
                      <a:srgbClr val="002350"/>
                    </a:solidFill>
                  </a:rPr>
                  <a:t>Entries (JCQ data)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23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23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0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35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'UK 2003-2022'!$A$5</c:f>
              <c:strCache>
                <c:ptCount val="1"/>
                <c:pt idx="0">
                  <c:v>AS Further Maths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numRef>
              <c:f>'UK 2003-2022'!$B$2:$U$2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'UK 2003-2022'!$B$5:$U$5</c:f>
              <c:numCache>
                <c:formatCode>General</c:formatCode>
                <c:ptCount val="20"/>
                <c:pt idx="0">
                  <c:v>3371</c:v>
                </c:pt>
                <c:pt idx="1">
                  <c:v>3980</c:v>
                </c:pt>
                <c:pt idx="2">
                  <c:v>5054</c:v>
                </c:pt>
                <c:pt idx="3">
                  <c:v>6292</c:v>
                </c:pt>
                <c:pt idx="4">
                  <c:v>7426</c:v>
                </c:pt>
                <c:pt idx="5">
                  <c:v>8495</c:v>
                </c:pt>
                <c:pt idx="6">
                  <c:v>13165</c:v>
                </c:pt>
                <c:pt idx="7">
                  <c:v>14884</c:v>
                </c:pt>
                <c:pt idx="8">
                  <c:v>18555</c:v>
                </c:pt>
                <c:pt idx="9">
                  <c:v>20954</c:v>
                </c:pt>
                <c:pt idx="10">
                  <c:v>22601</c:v>
                </c:pt>
                <c:pt idx="11">
                  <c:v>24530</c:v>
                </c:pt>
                <c:pt idx="12">
                  <c:v>27034</c:v>
                </c:pt>
                <c:pt idx="13">
                  <c:v>26742</c:v>
                </c:pt>
                <c:pt idx="14">
                  <c:v>27980</c:v>
                </c:pt>
                <c:pt idx="15">
                  <c:v>18426</c:v>
                </c:pt>
                <c:pt idx="16">
                  <c:v>5898</c:v>
                </c:pt>
                <c:pt idx="17">
                  <c:v>5344</c:v>
                </c:pt>
                <c:pt idx="18">
                  <c:v>4707</c:v>
                </c:pt>
                <c:pt idx="19">
                  <c:v>4056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07-4406-B7EC-6B2463AA5E43}"/>
            </c:ext>
          </c:extLst>
        </c:ser>
        <c:ser>
          <c:idx val="3"/>
          <c:order val="1"/>
          <c:tx>
            <c:strRef>
              <c:f>'UK 2003-2022'!$A$6</c:f>
              <c:strCache>
                <c:ptCount val="1"/>
                <c:pt idx="0">
                  <c:v>A level Further Maths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'UK 2003-2022'!$B$2:$U$2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'UK 2003-2022'!$B$6:$U$6</c:f>
              <c:numCache>
                <c:formatCode>General</c:formatCode>
                <c:ptCount val="20"/>
                <c:pt idx="0">
                  <c:v>5315</c:v>
                </c:pt>
                <c:pt idx="1">
                  <c:v>5720</c:v>
                </c:pt>
                <c:pt idx="2">
                  <c:v>5933</c:v>
                </c:pt>
                <c:pt idx="3">
                  <c:v>7270</c:v>
                </c:pt>
                <c:pt idx="4">
                  <c:v>7872</c:v>
                </c:pt>
                <c:pt idx="5">
                  <c:v>9091</c:v>
                </c:pt>
                <c:pt idx="6">
                  <c:v>10473</c:v>
                </c:pt>
                <c:pt idx="7">
                  <c:v>11682</c:v>
                </c:pt>
                <c:pt idx="8">
                  <c:v>12287</c:v>
                </c:pt>
                <c:pt idx="9">
                  <c:v>13223</c:v>
                </c:pt>
                <c:pt idx="10">
                  <c:v>13821</c:v>
                </c:pt>
                <c:pt idx="11">
                  <c:v>14028</c:v>
                </c:pt>
                <c:pt idx="12">
                  <c:v>14993</c:v>
                </c:pt>
                <c:pt idx="13">
                  <c:v>15257</c:v>
                </c:pt>
                <c:pt idx="14">
                  <c:v>16172</c:v>
                </c:pt>
                <c:pt idx="15">
                  <c:v>16157</c:v>
                </c:pt>
                <c:pt idx="16">
                  <c:v>14527</c:v>
                </c:pt>
                <c:pt idx="17">
                  <c:v>14979</c:v>
                </c:pt>
                <c:pt idx="18">
                  <c:v>15748</c:v>
                </c:pt>
                <c:pt idx="19">
                  <c:v>15146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07-4406-B7EC-6B2463AA5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907936"/>
        <c:axId val="706902944"/>
      </c:lineChart>
      <c:catAx>
        <c:axId val="70690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23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02944"/>
        <c:crosses val="autoZero"/>
        <c:auto val="1"/>
        <c:lblAlgn val="ctr"/>
        <c:lblOffset val="100"/>
        <c:noMultiLvlLbl val="0"/>
      </c:catAx>
      <c:valAx>
        <c:axId val="70690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35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3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1" i="0" baseline="0">
                    <a:solidFill>
                      <a:srgbClr val="002350"/>
                    </a:solidFill>
                  </a:rPr>
                  <a:t>Entries (JCQ data)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23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23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0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35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'England Maths by Gender'!$P$21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3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'England Maths by Gender'!$O$22:$O$23</c:f>
              <c:strCache>
                <c:ptCount val="2"/>
                <c:pt idx="0">
                  <c:v>A level Maths</c:v>
                </c:pt>
                <c:pt idx="1">
                  <c:v>A level Further Maths</c:v>
                </c:pt>
              </c:strCache>
            </c:strRef>
          </c:cat>
          <c:val>
            <c:numRef>
              <c:f>'England Maths by Gender'!$P$22:$P$23</c:f>
              <c:numCache>
                <c:formatCode>0.0%</c:formatCode>
                <c:ptCount val="2"/>
                <c:pt idx="0">
                  <c:v>0.626</c:v>
                </c:pt>
                <c:pt idx="1">
                  <c:v>0.71799999999999997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5-4D14-B065-37ED4D5DB98B}"/>
            </c:ext>
          </c:extLst>
        </c:ser>
        <c:ser>
          <c:idx val="1"/>
          <c:order val="1"/>
          <c:tx>
            <c:strRef>
              <c:f>'England Maths by Gender'!$Q$21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2147"/>
            </a:solidFill>
            <a:ln>
              <a:solidFill>
                <a:srgbClr val="00214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3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'England Maths by Gender'!$O$22:$O$23</c:f>
              <c:strCache>
                <c:ptCount val="2"/>
                <c:pt idx="0">
                  <c:v>A level Maths</c:v>
                </c:pt>
                <c:pt idx="1">
                  <c:v>A level Further Maths</c:v>
                </c:pt>
              </c:strCache>
            </c:strRef>
          </c:cat>
          <c:val>
            <c:numRef>
              <c:f>'England Maths by Gender'!$Q$22:$Q$23</c:f>
              <c:numCache>
                <c:formatCode>0.0%</c:formatCode>
                <c:ptCount val="2"/>
                <c:pt idx="0">
                  <c:v>0.374</c:v>
                </c:pt>
                <c:pt idx="1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5-4D14-B065-37ED4D5DB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4366800"/>
        <c:axId val="1074340592"/>
      </c:barChart>
      <c:catAx>
        <c:axId val="107436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340592"/>
        <c:crosses val="autoZero"/>
        <c:auto val="1"/>
        <c:lblAlgn val="ctr"/>
        <c:lblOffset val="100"/>
        <c:noMultiLvlLbl val="0"/>
      </c:catAx>
      <c:valAx>
        <c:axId val="107434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3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1" i="0" baseline="0">
                    <a:solidFill>
                      <a:srgbClr val="002350"/>
                    </a:solidFill>
                  </a:rPr>
                  <a:t>Entries (JCQ data)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23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36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35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'England Maths by Gender'!$A$9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'England Maths by Gender'!$B$3:$S$3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'England Maths by Gender'!$B$9:$S$9</c:f>
              <c:numCache>
                <c:formatCode>General</c:formatCode>
                <c:ptCount val="18"/>
                <c:pt idx="0">
                  <c:v>29823</c:v>
                </c:pt>
                <c:pt idx="1">
                  <c:v>31372</c:v>
                </c:pt>
                <c:pt idx="2">
                  <c:v>33048</c:v>
                </c:pt>
                <c:pt idx="3">
                  <c:v>35696</c:v>
                </c:pt>
                <c:pt idx="4">
                  <c:v>39651</c:v>
                </c:pt>
                <c:pt idx="5">
                  <c:v>42111</c:v>
                </c:pt>
                <c:pt idx="6">
                  <c:v>45997</c:v>
                </c:pt>
                <c:pt idx="7">
                  <c:v>47515</c:v>
                </c:pt>
                <c:pt idx="8">
                  <c:v>49340</c:v>
                </c:pt>
                <c:pt idx="9">
                  <c:v>50411</c:v>
                </c:pt>
                <c:pt idx="10">
                  <c:v>52578</c:v>
                </c:pt>
                <c:pt idx="11">
                  <c:v>52390</c:v>
                </c:pt>
                <c:pt idx="12">
                  <c:v>53631</c:v>
                </c:pt>
                <c:pt idx="13">
                  <c:v>54807</c:v>
                </c:pt>
                <c:pt idx="14">
                  <c:v>52247</c:v>
                </c:pt>
                <c:pt idx="15">
                  <c:v>53067</c:v>
                </c:pt>
                <c:pt idx="16">
                  <c:v>55267</c:v>
                </c:pt>
                <c:pt idx="17">
                  <c:v>55252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75-4B78-BDB3-C623B9548EB2}"/>
            </c:ext>
          </c:extLst>
        </c:ser>
        <c:ser>
          <c:idx val="1"/>
          <c:order val="1"/>
          <c:tx>
            <c:strRef>
              <c:f>'England Maths by Gender'!$A$10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rgbClr val="00214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147"/>
              </a:solidFill>
              <a:ln w="9525">
                <a:solidFill>
                  <a:srgbClr val="002147"/>
                </a:solidFill>
              </a:ln>
              <a:effectLst/>
            </c:spPr>
          </c:marker>
          <c:cat>
            <c:numRef>
              <c:f>'England Maths by Gender'!$B$3:$S$3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'England Maths by Gender'!$B$10:$S$10</c:f>
              <c:numCache>
                <c:formatCode>General</c:formatCode>
                <c:ptCount val="18"/>
                <c:pt idx="0">
                  <c:v>18235</c:v>
                </c:pt>
                <c:pt idx="1">
                  <c:v>19796</c:v>
                </c:pt>
                <c:pt idx="2">
                  <c:v>21785</c:v>
                </c:pt>
                <c:pt idx="3">
                  <c:v>23409</c:v>
                </c:pt>
                <c:pt idx="4">
                  <c:v>26901</c:v>
                </c:pt>
                <c:pt idx="5">
                  <c:v>28543</c:v>
                </c:pt>
                <c:pt idx="6">
                  <c:v>30531</c:v>
                </c:pt>
                <c:pt idx="7">
                  <c:v>31436</c:v>
                </c:pt>
                <c:pt idx="8">
                  <c:v>31831</c:v>
                </c:pt>
                <c:pt idx="9">
                  <c:v>31613</c:v>
                </c:pt>
                <c:pt idx="10">
                  <c:v>33070</c:v>
                </c:pt>
                <c:pt idx="11">
                  <c:v>32678</c:v>
                </c:pt>
                <c:pt idx="12">
                  <c:v>34048</c:v>
                </c:pt>
                <c:pt idx="13">
                  <c:v>35382</c:v>
                </c:pt>
                <c:pt idx="14">
                  <c:v>32718</c:v>
                </c:pt>
                <c:pt idx="15">
                  <c:v>34185</c:v>
                </c:pt>
                <c:pt idx="16">
                  <c:v>34780</c:v>
                </c:pt>
                <c:pt idx="17">
                  <c:v>33064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75-4B78-BDB3-C623B9548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49360"/>
        <c:axId val="13649776"/>
      </c:lineChart>
      <c:catAx>
        <c:axId val="1364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23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9776"/>
        <c:crosses val="autoZero"/>
        <c:auto val="1"/>
        <c:lblAlgn val="ctr"/>
        <c:lblOffset val="100"/>
        <c:noMultiLvlLbl val="0"/>
      </c:catAx>
      <c:valAx>
        <c:axId val="1364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35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3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1" i="0" baseline="0">
                    <a:solidFill>
                      <a:srgbClr val="002350"/>
                    </a:solidFill>
                  </a:rPr>
                  <a:t>Entries (JCQ data)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23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23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35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'England Maths by Gender'!$A$17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'England Maths by Gender'!$B$3:$S$3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'England Maths by Gender'!$B$17:$S$17</c:f>
              <c:numCache>
                <c:formatCode>General</c:formatCode>
                <c:ptCount val="18"/>
                <c:pt idx="0">
                  <c:v>4014</c:v>
                </c:pt>
                <c:pt idx="1">
                  <c:v>4877</c:v>
                </c:pt>
                <c:pt idx="2">
                  <c:v>5327</c:v>
                </c:pt>
                <c:pt idx="3">
                  <c:v>6091</c:v>
                </c:pt>
                <c:pt idx="4">
                  <c:v>6898</c:v>
                </c:pt>
                <c:pt idx="5">
                  <c:v>7699</c:v>
                </c:pt>
                <c:pt idx="6">
                  <c:v>8115</c:v>
                </c:pt>
                <c:pt idx="7">
                  <c:v>8857</c:v>
                </c:pt>
                <c:pt idx="8">
                  <c:v>9452</c:v>
                </c:pt>
                <c:pt idx="9">
                  <c:v>9610</c:v>
                </c:pt>
                <c:pt idx="10">
                  <c:v>10316</c:v>
                </c:pt>
                <c:pt idx="11">
                  <c:v>10583</c:v>
                </c:pt>
                <c:pt idx="12">
                  <c:v>11112</c:v>
                </c:pt>
                <c:pt idx="13">
                  <c:v>10946</c:v>
                </c:pt>
                <c:pt idx="14">
                  <c:v>9824</c:v>
                </c:pt>
                <c:pt idx="15">
                  <c:v>10020</c:v>
                </c:pt>
                <c:pt idx="16">
                  <c:v>10551</c:v>
                </c:pt>
                <c:pt idx="17">
                  <c:v>10259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59-48BF-A9B1-1C152D1C2F77}"/>
            </c:ext>
          </c:extLst>
        </c:ser>
        <c:ser>
          <c:idx val="1"/>
          <c:order val="1"/>
          <c:tx>
            <c:strRef>
              <c:f>'England Maths by Gender'!$A$18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rgbClr val="00214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147"/>
              </a:solidFill>
              <a:ln w="9525">
                <a:solidFill>
                  <a:srgbClr val="002147"/>
                </a:solidFill>
              </a:ln>
              <a:effectLst/>
            </c:spPr>
          </c:marker>
          <c:cat>
            <c:numRef>
              <c:f>'England Maths by Gender'!$B$3:$S$3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'England Maths by Gender'!$B$18:$S$18</c:f>
              <c:numCache>
                <c:formatCode>General</c:formatCode>
                <c:ptCount val="18"/>
                <c:pt idx="0">
                  <c:v>1613</c:v>
                </c:pt>
                <c:pt idx="1">
                  <c:v>2073</c:v>
                </c:pt>
                <c:pt idx="2">
                  <c:v>2224</c:v>
                </c:pt>
                <c:pt idx="3">
                  <c:v>2652</c:v>
                </c:pt>
                <c:pt idx="4">
                  <c:v>3175</c:v>
                </c:pt>
                <c:pt idx="5">
                  <c:v>3613</c:v>
                </c:pt>
                <c:pt idx="6">
                  <c:v>3690</c:v>
                </c:pt>
                <c:pt idx="7">
                  <c:v>3831</c:v>
                </c:pt>
                <c:pt idx="8">
                  <c:v>3780</c:v>
                </c:pt>
                <c:pt idx="9">
                  <c:v>3792</c:v>
                </c:pt>
                <c:pt idx="10">
                  <c:v>3982</c:v>
                </c:pt>
                <c:pt idx="11">
                  <c:v>3983</c:v>
                </c:pt>
                <c:pt idx="12">
                  <c:v>4191</c:v>
                </c:pt>
                <c:pt idx="13">
                  <c:v>4333</c:v>
                </c:pt>
                <c:pt idx="14">
                  <c:v>3906</c:v>
                </c:pt>
                <c:pt idx="15">
                  <c:v>4118</c:v>
                </c:pt>
                <c:pt idx="16">
                  <c:v>4260</c:v>
                </c:pt>
                <c:pt idx="17">
                  <c:v>4025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59-48BF-A9B1-1C152D1C2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136672"/>
        <c:axId val="1094147904"/>
      </c:lineChart>
      <c:catAx>
        <c:axId val="109413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23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147904"/>
        <c:crosses val="autoZero"/>
        <c:auto val="1"/>
        <c:lblAlgn val="ctr"/>
        <c:lblOffset val="100"/>
        <c:noMultiLvlLbl val="0"/>
      </c:catAx>
      <c:valAx>
        <c:axId val="109414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35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3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1" i="0" baseline="0">
                    <a:solidFill>
                      <a:srgbClr val="002350"/>
                    </a:solidFill>
                  </a:rPr>
                  <a:t>Entries (JCQ data)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23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23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13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35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B623C-80A8-44C1-88B1-04F3409ABCBC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9597235-D8EA-4497-97D2-5AB8D75FB710}">
      <dgm:prSet/>
      <dgm:spPr/>
      <dgm:t>
        <a:bodyPr/>
        <a:lstStyle/>
        <a:p>
          <a:r>
            <a:rPr lang="en-US" dirty="0"/>
            <a:t>Slide 3</a:t>
          </a:r>
        </a:p>
      </dgm:t>
    </dgm:pt>
    <dgm:pt modelId="{4F8751C5-9CFE-4296-B5D4-85B067AECDC7}" type="parTrans" cxnId="{760C5684-562D-4EB7-AA08-3557A649E9F0}">
      <dgm:prSet/>
      <dgm:spPr/>
      <dgm:t>
        <a:bodyPr/>
        <a:lstStyle/>
        <a:p>
          <a:endParaRPr lang="en-US"/>
        </a:p>
      </dgm:t>
    </dgm:pt>
    <dgm:pt modelId="{81F13651-4621-4BCB-8531-1123C44876CB}" type="sibTrans" cxnId="{760C5684-562D-4EB7-AA08-3557A649E9F0}">
      <dgm:prSet/>
      <dgm:spPr/>
      <dgm:t>
        <a:bodyPr/>
        <a:lstStyle/>
        <a:p>
          <a:endParaRPr lang="en-US"/>
        </a:p>
      </dgm:t>
    </dgm:pt>
    <dgm:pt modelId="{533B0E8F-5DB3-4254-8404-D9EDB41526BF}">
      <dgm:prSet/>
      <dgm:spPr/>
      <dgm:t>
        <a:bodyPr/>
        <a:lstStyle/>
        <a:p>
          <a:r>
            <a:rPr lang="en-US" dirty="0"/>
            <a:t>A and AS level Mathematics and Further Mathematics entries in the UK 2003-2022</a:t>
          </a:r>
        </a:p>
      </dgm:t>
    </dgm:pt>
    <dgm:pt modelId="{733AE81F-25D5-46DA-A1E8-D74F4B28E61C}" type="parTrans" cxnId="{E348456C-24D9-470E-9B24-7BC0A853A741}">
      <dgm:prSet/>
      <dgm:spPr/>
      <dgm:t>
        <a:bodyPr/>
        <a:lstStyle/>
        <a:p>
          <a:endParaRPr lang="en-US"/>
        </a:p>
      </dgm:t>
    </dgm:pt>
    <dgm:pt modelId="{A326B12A-4537-42F1-AED0-0FCDA41A477E}" type="sibTrans" cxnId="{E348456C-24D9-470E-9B24-7BC0A853A741}">
      <dgm:prSet/>
      <dgm:spPr/>
      <dgm:t>
        <a:bodyPr/>
        <a:lstStyle/>
        <a:p>
          <a:endParaRPr lang="en-US"/>
        </a:p>
      </dgm:t>
    </dgm:pt>
    <dgm:pt modelId="{2EFAFB96-854A-4309-AAEB-298762069174}">
      <dgm:prSet/>
      <dgm:spPr/>
      <dgm:t>
        <a:bodyPr/>
        <a:lstStyle/>
        <a:p>
          <a:r>
            <a:rPr lang="en-US" dirty="0"/>
            <a:t>Slide 4</a:t>
          </a:r>
        </a:p>
      </dgm:t>
    </dgm:pt>
    <dgm:pt modelId="{6619FFF0-8C73-4098-980C-EBF4E2E2DF4F}" type="parTrans" cxnId="{3864AF13-3774-4677-8CAB-B223785C100A}">
      <dgm:prSet/>
      <dgm:spPr/>
      <dgm:t>
        <a:bodyPr/>
        <a:lstStyle/>
        <a:p>
          <a:endParaRPr lang="en-US"/>
        </a:p>
      </dgm:t>
    </dgm:pt>
    <dgm:pt modelId="{AF7A48C0-70BC-4433-B675-3566D96F439C}" type="sibTrans" cxnId="{3864AF13-3774-4677-8CAB-B223785C100A}">
      <dgm:prSet/>
      <dgm:spPr/>
      <dgm:t>
        <a:bodyPr/>
        <a:lstStyle/>
        <a:p>
          <a:endParaRPr lang="en-US"/>
        </a:p>
      </dgm:t>
    </dgm:pt>
    <dgm:pt modelId="{54EA70D5-98EE-4F70-9669-F298C3BB81F8}">
      <dgm:prSet/>
      <dgm:spPr/>
      <dgm:t>
        <a:bodyPr/>
        <a:lstStyle/>
        <a:p>
          <a:r>
            <a:rPr lang="en-US" dirty="0"/>
            <a:t>A level Mathematics and Further Mathematics entries in the UK 2003-2022</a:t>
          </a:r>
        </a:p>
      </dgm:t>
    </dgm:pt>
    <dgm:pt modelId="{A6B4C879-C6C1-4A0B-A3FE-EEEEBA025F81}" type="parTrans" cxnId="{5EB66B9F-6AC0-496B-A608-0F72D73A1FBC}">
      <dgm:prSet/>
      <dgm:spPr/>
      <dgm:t>
        <a:bodyPr/>
        <a:lstStyle/>
        <a:p>
          <a:endParaRPr lang="en-US"/>
        </a:p>
      </dgm:t>
    </dgm:pt>
    <dgm:pt modelId="{ED294A91-EB76-4DC8-B9D2-C0A0C3CFA66A}" type="sibTrans" cxnId="{5EB66B9F-6AC0-496B-A608-0F72D73A1FBC}">
      <dgm:prSet/>
      <dgm:spPr/>
      <dgm:t>
        <a:bodyPr/>
        <a:lstStyle/>
        <a:p>
          <a:endParaRPr lang="en-US"/>
        </a:p>
      </dgm:t>
    </dgm:pt>
    <dgm:pt modelId="{36D721C1-8A17-45E3-9EF4-4ADAFC52683B}">
      <dgm:prSet/>
      <dgm:spPr/>
      <dgm:t>
        <a:bodyPr/>
        <a:lstStyle/>
        <a:p>
          <a:r>
            <a:rPr lang="en-US" dirty="0"/>
            <a:t>Slide 5</a:t>
          </a:r>
        </a:p>
      </dgm:t>
    </dgm:pt>
    <dgm:pt modelId="{DA701182-BA60-4769-88D1-C310EDF1BFF0}" type="parTrans" cxnId="{46FB72D2-A3F3-4FF1-8401-8857F31E73A4}">
      <dgm:prSet/>
      <dgm:spPr/>
      <dgm:t>
        <a:bodyPr/>
        <a:lstStyle/>
        <a:p>
          <a:endParaRPr lang="en-US"/>
        </a:p>
      </dgm:t>
    </dgm:pt>
    <dgm:pt modelId="{7E061C82-A1D1-4CF0-914F-C6AB4F8A01E3}" type="sibTrans" cxnId="{46FB72D2-A3F3-4FF1-8401-8857F31E73A4}">
      <dgm:prSet/>
      <dgm:spPr/>
      <dgm:t>
        <a:bodyPr/>
        <a:lstStyle/>
        <a:p>
          <a:endParaRPr lang="en-US"/>
        </a:p>
      </dgm:t>
    </dgm:pt>
    <dgm:pt modelId="{9C74C798-060C-4FA2-8DB3-A78B932CDD63}">
      <dgm:prSet/>
      <dgm:spPr/>
      <dgm:t>
        <a:bodyPr/>
        <a:lstStyle/>
        <a:p>
          <a:r>
            <a:rPr lang="en-US" dirty="0"/>
            <a:t>A and AS level Mathematics entries in the UK 2003-2022</a:t>
          </a:r>
        </a:p>
      </dgm:t>
    </dgm:pt>
    <dgm:pt modelId="{ED1BBBD9-B5FB-444F-AF5C-37A4965F9DD0}" type="parTrans" cxnId="{9BF50676-F640-4CBA-A01E-E5E095EF34BE}">
      <dgm:prSet/>
      <dgm:spPr/>
      <dgm:t>
        <a:bodyPr/>
        <a:lstStyle/>
        <a:p>
          <a:endParaRPr lang="en-US"/>
        </a:p>
      </dgm:t>
    </dgm:pt>
    <dgm:pt modelId="{1ECB7AA2-B3E2-4D19-88BA-7FDFB9BB775B}" type="sibTrans" cxnId="{9BF50676-F640-4CBA-A01E-E5E095EF34BE}">
      <dgm:prSet/>
      <dgm:spPr/>
      <dgm:t>
        <a:bodyPr/>
        <a:lstStyle/>
        <a:p>
          <a:endParaRPr lang="en-US"/>
        </a:p>
      </dgm:t>
    </dgm:pt>
    <dgm:pt modelId="{C0C381C1-ED80-4A0C-B951-66A3BB2562F3}">
      <dgm:prSet/>
      <dgm:spPr/>
      <dgm:t>
        <a:bodyPr/>
        <a:lstStyle/>
        <a:p>
          <a:r>
            <a:rPr lang="en-US" dirty="0"/>
            <a:t>Slide 6</a:t>
          </a:r>
        </a:p>
      </dgm:t>
    </dgm:pt>
    <dgm:pt modelId="{EF298BB9-B86D-45C1-9837-DA210254C854}" type="parTrans" cxnId="{50303FD0-37EF-4798-BC0D-A8EDCA0254C7}">
      <dgm:prSet/>
      <dgm:spPr/>
      <dgm:t>
        <a:bodyPr/>
        <a:lstStyle/>
        <a:p>
          <a:endParaRPr lang="en-US"/>
        </a:p>
      </dgm:t>
    </dgm:pt>
    <dgm:pt modelId="{8C0752A3-0D72-44E1-AFC4-9C655C5E0D96}" type="sibTrans" cxnId="{50303FD0-37EF-4798-BC0D-A8EDCA0254C7}">
      <dgm:prSet/>
      <dgm:spPr/>
      <dgm:t>
        <a:bodyPr/>
        <a:lstStyle/>
        <a:p>
          <a:endParaRPr lang="en-US"/>
        </a:p>
      </dgm:t>
    </dgm:pt>
    <dgm:pt modelId="{46792C1C-2523-478E-8A93-2AFE24C9ED8D}">
      <dgm:prSet/>
      <dgm:spPr/>
      <dgm:t>
        <a:bodyPr/>
        <a:lstStyle/>
        <a:p>
          <a:r>
            <a:rPr lang="en-US" dirty="0"/>
            <a:t>A level Mathematics entries in the UK 2003-2022</a:t>
          </a:r>
        </a:p>
      </dgm:t>
    </dgm:pt>
    <dgm:pt modelId="{D75C96C4-26CB-4A77-9DA1-92F402F64CE5}" type="parTrans" cxnId="{842AED98-1DEA-41AC-8D46-1830651F9673}">
      <dgm:prSet/>
      <dgm:spPr/>
      <dgm:t>
        <a:bodyPr/>
        <a:lstStyle/>
        <a:p>
          <a:endParaRPr lang="en-US"/>
        </a:p>
      </dgm:t>
    </dgm:pt>
    <dgm:pt modelId="{E39D6673-F824-4683-A0EE-1022E2B6DC16}" type="sibTrans" cxnId="{842AED98-1DEA-41AC-8D46-1830651F9673}">
      <dgm:prSet/>
      <dgm:spPr/>
      <dgm:t>
        <a:bodyPr/>
        <a:lstStyle/>
        <a:p>
          <a:endParaRPr lang="en-US"/>
        </a:p>
      </dgm:t>
    </dgm:pt>
    <dgm:pt modelId="{8E0CCC54-FE79-49A5-ABA8-B277C583696C}">
      <dgm:prSet/>
      <dgm:spPr/>
      <dgm:t>
        <a:bodyPr/>
        <a:lstStyle/>
        <a:p>
          <a:r>
            <a:rPr lang="en-US" dirty="0"/>
            <a:t>Slide 7</a:t>
          </a:r>
        </a:p>
      </dgm:t>
    </dgm:pt>
    <dgm:pt modelId="{E407BCDB-B923-4BEC-97F3-E9B1D0DCADFE}" type="parTrans" cxnId="{37E094D0-A3B1-4762-A5E6-38B4CA54B112}">
      <dgm:prSet/>
      <dgm:spPr/>
      <dgm:t>
        <a:bodyPr/>
        <a:lstStyle/>
        <a:p>
          <a:endParaRPr lang="en-US"/>
        </a:p>
      </dgm:t>
    </dgm:pt>
    <dgm:pt modelId="{1855F221-744A-4AF3-A559-A182BE0607C4}" type="sibTrans" cxnId="{37E094D0-A3B1-4762-A5E6-38B4CA54B112}">
      <dgm:prSet/>
      <dgm:spPr/>
      <dgm:t>
        <a:bodyPr/>
        <a:lstStyle/>
        <a:p>
          <a:endParaRPr lang="en-US"/>
        </a:p>
      </dgm:t>
    </dgm:pt>
    <dgm:pt modelId="{4BC5AAEF-CAC3-4AC4-A73C-AA8CC9034CAA}">
      <dgm:prSet/>
      <dgm:spPr/>
      <dgm:t>
        <a:bodyPr/>
        <a:lstStyle/>
        <a:p>
          <a:r>
            <a:rPr lang="en-US" dirty="0"/>
            <a:t>A level Further Mathematics entries in the UK 2003-2022</a:t>
          </a:r>
        </a:p>
      </dgm:t>
    </dgm:pt>
    <dgm:pt modelId="{1134B606-2724-4B33-AE66-5C33E4FEFFA2}" type="parTrans" cxnId="{C84C4C7B-9CC6-4CCF-B842-C29E5C58B18E}">
      <dgm:prSet/>
      <dgm:spPr/>
      <dgm:t>
        <a:bodyPr/>
        <a:lstStyle/>
        <a:p>
          <a:endParaRPr lang="en-US"/>
        </a:p>
      </dgm:t>
    </dgm:pt>
    <dgm:pt modelId="{BD181E55-49CF-4C67-8F54-3BD121071223}" type="sibTrans" cxnId="{C84C4C7B-9CC6-4CCF-B842-C29E5C58B18E}">
      <dgm:prSet/>
      <dgm:spPr/>
      <dgm:t>
        <a:bodyPr/>
        <a:lstStyle/>
        <a:p>
          <a:endParaRPr lang="en-US"/>
        </a:p>
      </dgm:t>
    </dgm:pt>
    <dgm:pt modelId="{25320FEC-8ACA-434E-9AFD-5DC4A7735111}">
      <dgm:prSet/>
      <dgm:spPr/>
      <dgm:t>
        <a:bodyPr/>
        <a:lstStyle/>
        <a:p>
          <a:r>
            <a:rPr lang="en-US" dirty="0"/>
            <a:t>Slide 8</a:t>
          </a:r>
        </a:p>
      </dgm:t>
    </dgm:pt>
    <dgm:pt modelId="{43F7BB53-FA17-494A-A073-D45621047B15}" type="parTrans" cxnId="{D2AC696D-896E-4AAF-9644-66301C7F8A76}">
      <dgm:prSet/>
      <dgm:spPr/>
      <dgm:t>
        <a:bodyPr/>
        <a:lstStyle/>
        <a:p>
          <a:endParaRPr lang="en-US"/>
        </a:p>
      </dgm:t>
    </dgm:pt>
    <dgm:pt modelId="{9D7E32C9-EF14-4D7C-8DF5-392A7553DB28}" type="sibTrans" cxnId="{D2AC696D-896E-4AAF-9644-66301C7F8A76}">
      <dgm:prSet/>
      <dgm:spPr/>
      <dgm:t>
        <a:bodyPr/>
        <a:lstStyle/>
        <a:p>
          <a:endParaRPr lang="en-US"/>
        </a:p>
      </dgm:t>
    </dgm:pt>
    <dgm:pt modelId="{C23AE439-3128-4EC6-B20D-4B6B3FFA30FA}">
      <dgm:prSet/>
      <dgm:spPr/>
      <dgm:t>
        <a:bodyPr/>
        <a:lstStyle/>
        <a:p>
          <a:r>
            <a:rPr lang="en-US" dirty="0"/>
            <a:t>A and AS level Further Mathematics entries in the UK 2022</a:t>
          </a:r>
        </a:p>
      </dgm:t>
    </dgm:pt>
    <dgm:pt modelId="{9EA44EC0-881C-4B4C-B9F7-3630294392CD}" type="parTrans" cxnId="{65BCB15F-326C-426B-AA6C-A2AF3437014E}">
      <dgm:prSet/>
      <dgm:spPr/>
      <dgm:t>
        <a:bodyPr/>
        <a:lstStyle/>
        <a:p>
          <a:endParaRPr lang="en-US"/>
        </a:p>
      </dgm:t>
    </dgm:pt>
    <dgm:pt modelId="{00EBD7DE-A243-4DFE-A644-4DCA8F3BE94E}" type="sibTrans" cxnId="{65BCB15F-326C-426B-AA6C-A2AF3437014E}">
      <dgm:prSet/>
      <dgm:spPr/>
      <dgm:t>
        <a:bodyPr/>
        <a:lstStyle/>
        <a:p>
          <a:endParaRPr lang="en-US"/>
        </a:p>
      </dgm:t>
    </dgm:pt>
    <dgm:pt modelId="{77653B78-6449-4EE0-9DBC-4B36FC3E5890}" type="pres">
      <dgm:prSet presAssocID="{176B623C-80A8-44C1-88B1-04F3409ABCBC}" presName="Name0" presStyleCnt="0">
        <dgm:presLayoutVars>
          <dgm:dir/>
          <dgm:animLvl val="lvl"/>
          <dgm:resizeHandles val="exact"/>
        </dgm:presLayoutVars>
      </dgm:prSet>
      <dgm:spPr/>
    </dgm:pt>
    <dgm:pt modelId="{18CCC254-E22D-4F92-B05C-F560054E917D}" type="pres">
      <dgm:prSet presAssocID="{49597235-D8EA-4497-97D2-5AB8D75FB710}" presName="linNode" presStyleCnt="0"/>
      <dgm:spPr/>
    </dgm:pt>
    <dgm:pt modelId="{1CAD44AB-2185-4CDB-8F6C-BB52D41C7691}" type="pres">
      <dgm:prSet presAssocID="{49597235-D8EA-4497-97D2-5AB8D75FB710}" presName="parentText" presStyleLbl="alignNode1" presStyleIdx="0" presStyleCnt="6">
        <dgm:presLayoutVars>
          <dgm:chMax val="1"/>
          <dgm:bulletEnabled/>
        </dgm:presLayoutVars>
      </dgm:prSet>
      <dgm:spPr/>
    </dgm:pt>
    <dgm:pt modelId="{32B4E2FA-03C2-4532-A67D-AADF13200799}" type="pres">
      <dgm:prSet presAssocID="{49597235-D8EA-4497-97D2-5AB8D75FB710}" presName="descendantText" presStyleLbl="alignAccFollowNode1" presStyleIdx="0" presStyleCnt="6">
        <dgm:presLayoutVars>
          <dgm:bulletEnabled/>
        </dgm:presLayoutVars>
      </dgm:prSet>
      <dgm:spPr/>
    </dgm:pt>
    <dgm:pt modelId="{F202F11A-CC72-4615-B753-CD58495E3912}" type="pres">
      <dgm:prSet presAssocID="{81F13651-4621-4BCB-8531-1123C44876CB}" presName="sp" presStyleCnt="0"/>
      <dgm:spPr/>
    </dgm:pt>
    <dgm:pt modelId="{BCFFF05C-7A3C-48C1-BE1A-EF679C806BF1}" type="pres">
      <dgm:prSet presAssocID="{2EFAFB96-854A-4309-AAEB-298762069174}" presName="linNode" presStyleCnt="0"/>
      <dgm:spPr/>
    </dgm:pt>
    <dgm:pt modelId="{F33579C5-7D0B-4FFF-83F5-D149B6D29BCA}" type="pres">
      <dgm:prSet presAssocID="{2EFAFB96-854A-4309-AAEB-298762069174}" presName="parentText" presStyleLbl="alignNode1" presStyleIdx="1" presStyleCnt="6">
        <dgm:presLayoutVars>
          <dgm:chMax val="1"/>
          <dgm:bulletEnabled/>
        </dgm:presLayoutVars>
      </dgm:prSet>
      <dgm:spPr/>
    </dgm:pt>
    <dgm:pt modelId="{E54E9768-362C-43BC-B0B6-E5EA62CE068C}" type="pres">
      <dgm:prSet presAssocID="{2EFAFB96-854A-4309-AAEB-298762069174}" presName="descendantText" presStyleLbl="alignAccFollowNode1" presStyleIdx="1" presStyleCnt="6">
        <dgm:presLayoutVars>
          <dgm:bulletEnabled/>
        </dgm:presLayoutVars>
      </dgm:prSet>
      <dgm:spPr/>
    </dgm:pt>
    <dgm:pt modelId="{44204905-3168-4DD7-AC45-7F0D1D56358B}" type="pres">
      <dgm:prSet presAssocID="{AF7A48C0-70BC-4433-B675-3566D96F439C}" presName="sp" presStyleCnt="0"/>
      <dgm:spPr/>
    </dgm:pt>
    <dgm:pt modelId="{9926CFBA-C5DE-4DB4-8021-A16208A7FBCE}" type="pres">
      <dgm:prSet presAssocID="{36D721C1-8A17-45E3-9EF4-4ADAFC52683B}" presName="linNode" presStyleCnt="0"/>
      <dgm:spPr/>
    </dgm:pt>
    <dgm:pt modelId="{DB18E48D-FECE-4AC9-8E33-C138E4BF35B8}" type="pres">
      <dgm:prSet presAssocID="{36D721C1-8A17-45E3-9EF4-4ADAFC52683B}" presName="parentText" presStyleLbl="alignNode1" presStyleIdx="2" presStyleCnt="6">
        <dgm:presLayoutVars>
          <dgm:chMax val="1"/>
          <dgm:bulletEnabled/>
        </dgm:presLayoutVars>
      </dgm:prSet>
      <dgm:spPr/>
    </dgm:pt>
    <dgm:pt modelId="{0CD6B287-230B-4B81-8A4D-3D11EC633B60}" type="pres">
      <dgm:prSet presAssocID="{36D721C1-8A17-45E3-9EF4-4ADAFC52683B}" presName="descendantText" presStyleLbl="alignAccFollowNode1" presStyleIdx="2" presStyleCnt="6">
        <dgm:presLayoutVars>
          <dgm:bulletEnabled/>
        </dgm:presLayoutVars>
      </dgm:prSet>
      <dgm:spPr/>
    </dgm:pt>
    <dgm:pt modelId="{571C810D-D4AC-4FC4-AC9C-A03E148BF25E}" type="pres">
      <dgm:prSet presAssocID="{7E061C82-A1D1-4CF0-914F-C6AB4F8A01E3}" presName="sp" presStyleCnt="0"/>
      <dgm:spPr/>
    </dgm:pt>
    <dgm:pt modelId="{F06C9BA4-688C-4552-847F-F8C606146BCA}" type="pres">
      <dgm:prSet presAssocID="{C0C381C1-ED80-4A0C-B951-66A3BB2562F3}" presName="linNode" presStyleCnt="0"/>
      <dgm:spPr/>
    </dgm:pt>
    <dgm:pt modelId="{A9C9BDA4-0A67-48B3-B986-DDCB03D42BC9}" type="pres">
      <dgm:prSet presAssocID="{C0C381C1-ED80-4A0C-B951-66A3BB2562F3}" presName="parentText" presStyleLbl="alignNode1" presStyleIdx="3" presStyleCnt="6">
        <dgm:presLayoutVars>
          <dgm:chMax val="1"/>
          <dgm:bulletEnabled/>
        </dgm:presLayoutVars>
      </dgm:prSet>
      <dgm:spPr/>
    </dgm:pt>
    <dgm:pt modelId="{A986FE88-B04E-43DB-8DC4-81906403C6CE}" type="pres">
      <dgm:prSet presAssocID="{C0C381C1-ED80-4A0C-B951-66A3BB2562F3}" presName="descendantText" presStyleLbl="alignAccFollowNode1" presStyleIdx="3" presStyleCnt="6">
        <dgm:presLayoutVars>
          <dgm:bulletEnabled/>
        </dgm:presLayoutVars>
      </dgm:prSet>
      <dgm:spPr/>
    </dgm:pt>
    <dgm:pt modelId="{906A3234-CAEF-428B-B604-BDD2ACF55AD6}" type="pres">
      <dgm:prSet presAssocID="{8C0752A3-0D72-44E1-AFC4-9C655C5E0D96}" presName="sp" presStyleCnt="0"/>
      <dgm:spPr/>
    </dgm:pt>
    <dgm:pt modelId="{590C6FE9-AB9E-4660-B7C8-E6FC6F7DB441}" type="pres">
      <dgm:prSet presAssocID="{8E0CCC54-FE79-49A5-ABA8-B277C583696C}" presName="linNode" presStyleCnt="0"/>
      <dgm:spPr/>
    </dgm:pt>
    <dgm:pt modelId="{44F415FD-1B29-40B3-8092-43E7BC3D8D76}" type="pres">
      <dgm:prSet presAssocID="{8E0CCC54-FE79-49A5-ABA8-B277C583696C}" presName="parentText" presStyleLbl="alignNode1" presStyleIdx="4" presStyleCnt="6">
        <dgm:presLayoutVars>
          <dgm:chMax val="1"/>
          <dgm:bulletEnabled/>
        </dgm:presLayoutVars>
      </dgm:prSet>
      <dgm:spPr/>
    </dgm:pt>
    <dgm:pt modelId="{95E8A219-028D-423C-9CB5-ADE541FDD667}" type="pres">
      <dgm:prSet presAssocID="{8E0CCC54-FE79-49A5-ABA8-B277C583696C}" presName="descendantText" presStyleLbl="alignAccFollowNode1" presStyleIdx="4" presStyleCnt="6">
        <dgm:presLayoutVars>
          <dgm:bulletEnabled/>
        </dgm:presLayoutVars>
      </dgm:prSet>
      <dgm:spPr/>
    </dgm:pt>
    <dgm:pt modelId="{C926C49B-1473-4EF3-AD3E-E4BE4D658F21}" type="pres">
      <dgm:prSet presAssocID="{1855F221-744A-4AF3-A559-A182BE0607C4}" presName="sp" presStyleCnt="0"/>
      <dgm:spPr/>
    </dgm:pt>
    <dgm:pt modelId="{92F944C5-77FE-4469-9051-046EE7A06871}" type="pres">
      <dgm:prSet presAssocID="{25320FEC-8ACA-434E-9AFD-5DC4A7735111}" presName="linNode" presStyleCnt="0"/>
      <dgm:spPr/>
    </dgm:pt>
    <dgm:pt modelId="{FFEFA237-48D8-44A7-8B03-C22D9EF46DB7}" type="pres">
      <dgm:prSet presAssocID="{25320FEC-8ACA-434E-9AFD-5DC4A7735111}" presName="parentText" presStyleLbl="alignNode1" presStyleIdx="5" presStyleCnt="6">
        <dgm:presLayoutVars>
          <dgm:chMax val="1"/>
          <dgm:bulletEnabled/>
        </dgm:presLayoutVars>
      </dgm:prSet>
      <dgm:spPr/>
    </dgm:pt>
    <dgm:pt modelId="{241638BF-207A-4492-93BE-243F541937C8}" type="pres">
      <dgm:prSet presAssocID="{25320FEC-8ACA-434E-9AFD-5DC4A7735111}" presName="descendantText" presStyleLbl="alignAccFollowNode1" presStyleIdx="5" presStyleCnt="6">
        <dgm:presLayoutVars>
          <dgm:bulletEnabled/>
        </dgm:presLayoutVars>
      </dgm:prSet>
      <dgm:spPr/>
    </dgm:pt>
  </dgm:ptLst>
  <dgm:cxnLst>
    <dgm:cxn modelId="{B8C44306-677F-427C-ADE5-F7CE5F7A84C1}" type="presOf" srcId="{4BC5AAEF-CAC3-4AC4-A73C-AA8CC9034CAA}" destId="{95E8A219-028D-423C-9CB5-ADE541FDD667}" srcOrd="0" destOrd="0" presId="urn:microsoft.com/office/officeart/2016/7/layout/VerticalSolidActionList"/>
    <dgm:cxn modelId="{3864AF13-3774-4677-8CAB-B223785C100A}" srcId="{176B623C-80A8-44C1-88B1-04F3409ABCBC}" destId="{2EFAFB96-854A-4309-AAEB-298762069174}" srcOrd="1" destOrd="0" parTransId="{6619FFF0-8C73-4098-980C-EBF4E2E2DF4F}" sibTransId="{AF7A48C0-70BC-4433-B675-3566D96F439C}"/>
    <dgm:cxn modelId="{B8BB981E-879D-4BF2-8D74-AF3018B6A2BA}" type="presOf" srcId="{36D721C1-8A17-45E3-9EF4-4ADAFC52683B}" destId="{DB18E48D-FECE-4AC9-8E33-C138E4BF35B8}" srcOrd="0" destOrd="0" presId="urn:microsoft.com/office/officeart/2016/7/layout/VerticalSolidActionList"/>
    <dgm:cxn modelId="{A1B2C425-91B5-4EEB-A808-19B15F6729DD}" type="presOf" srcId="{C23AE439-3128-4EC6-B20D-4B6B3FFA30FA}" destId="{241638BF-207A-4492-93BE-243F541937C8}" srcOrd="0" destOrd="0" presId="urn:microsoft.com/office/officeart/2016/7/layout/VerticalSolidActionList"/>
    <dgm:cxn modelId="{36D5A82C-209D-438F-B80A-451879A56994}" type="presOf" srcId="{176B623C-80A8-44C1-88B1-04F3409ABCBC}" destId="{77653B78-6449-4EE0-9DBC-4B36FC3E5890}" srcOrd="0" destOrd="0" presId="urn:microsoft.com/office/officeart/2016/7/layout/VerticalSolidActionList"/>
    <dgm:cxn modelId="{7C68FF3F-FE8D-4ED6-84FD-6E9296CB85AE}" type="presOf" srcId="{9C74C798-060C-4FA2-8DB3-A78B932CDD63}" destId="{0CD6B287-230B-4B81-8A4D-3D11EC633B60}" srcOrd="0" destOrd="0" presId="urn:microsoft.com/office/officeart/2016/7/layout/VerticalSolidActionList"/>
    <dgm:cxn modelId="{B5ECAB5F-5BED-478F-8FF9-E8704FF2F13A}" type="presOf" srcId="{8E0CCC54-FE79-49A5-ABA8-B277C583696C}" destId="{44F415FD-1B29-40B3-8092-43E7BC3D8D76}" srcOrd="0" destOrd="0" presId="urn:microsoft.com/office/officeart/2016/7/layout/VerticalSolidActionList"/>
    <dgm:cxn modelId="{65BCB15F-326C-426B-AA6C-A2AF3437014E}" srcId="{25320FEC-8ACA-434E-9AFD-5DC4A7735111}" destId="{C23AE439-3128-4EC6-B20D-4B6B3FFA30FA}" srcOrd="0" destOrd="0" parTransId="{9EA44EC0-881C-4B4C-B9F7-3630294392CD}" sibTransId="{00EBD7DE-A243-4DFE-A644-4DCA8F3BE94E}"/>
    <dgm:cxn modelId="{F3D5A948-0F85-407C-A4AA-217B474BB58E}" type="presOf" srcId="{25320FEC-8ACA-434E-9AFD-5DC4A7735111}" destId="{FFEFA237-48D8-44A7-8B03-C22D9EF46DB7}" srcOrd="0" destOrd="0" presId="urn:microsoft.com/office/officeart/2016/7/layout/VerticalSolidActionList"/>
    <dgm:cxn modelId="{E348456C-24D9-470E-9B24-7BC0A853A741}" srcId="{49597235-D8EA-4497-97D2-5AB8D75FB710}" destId="{533B0E8F-5DB3-4254-8404-D9EDB41526BF}" srcOrd="0" destOrd="0" parTransId="{733AE81F-25D5-46DA-A1E8-D74F4B28E61C}" sibTransId="{A326B12A-4537-42F1-AED0-0FCDA41A477E}"/>
    <dgm:cxn modelId="{D2AC696D-896E-4AAF-9644-66301C7F8A76}" srcId="{176B623C-80A8-44C1-88B1-04F3409ABCBC}" destId="{25320FEC-8ACA-434E-9AFD-5DC4A7735111}" srcOrd="5" destOrd="0" parTransId="{43F7BB53-FA17-494A-A073-D45621047B15}" sibTransId="{9D7E32C9-EF14-4D7C-8DF5-392A7553DB28}"/>
    <dgm:cxn modelId="{9BF50676-F640-4CBA-A01E-E5E095EF34BE}" srcId="{36D721C1-8A17-45E3-9EF4-4ADAFC52683B}" destId="{9C74C798-060C-4FA2-8DB3-A78B932CDD63}" srcOrd="0" destOrd="0" parTransId="{ED1BBBD9-B5FB-444F-AF5C-37A4965F9DD0}" sibTransId="{1ECB7AA2-B3E2-4D19-88BA-7FDFB9BB775B}"/>
    <dgm:cxn modelId="{C84C4C7B-9CC6-4CCF-B842-C29E5C58B18E}" srcId="{8E0CCC54-FE79-49A5-ABA8-B277C583696C}" destId="{4BC5AAEF-CAC3-4AC4-A73C-AA8CC9034CAA}" srcOrd="0" destOrd="0" parTransId="{1134B606-2724-4B33-AE66-5C33E4FEFFA2}" sibTransId="{BD181E55-49CF-4C67-8F54-3BD121071223}"/>
    <dgm:cxn modelId="{760C5684-562D-4EB7-AA08-3557A649E9F0}" srcId="{176B623C-80A8-44C1-88B1-04F3409ABCBC}" destId="{49597235-D8EA-4497-97D2-5AB8D75FB710}" srcOrd="0" destOrd="0" parTransId="{4F8751C5-9CFE-4296-B5D4-85B067AECDC7}" sibTransId="{81F13651-4621-4BCB-8531-1123C44876CB}"/>
    <dgm:cxn modelId="{5A914286-AAA0-49C4-9682-864E43FD95E9}" type="presOf" srcId="{C0C381C1-ED80-4A0C-B951-66A3BB2562F3}" destId="{A9C9BDA4-0A67-48B3-B986-DDCB03D42BC9}" srcOrd="0" destOrd="0" presId="urn:microsoft.com/office/officeart/2016/7/layout/VerticalSolidActionList"/>
    <dgm:cxn modelId="{842AED98-1DEA-41AC-8D46-1830651F9673}" srcId="{C0C381C1-ED80-4A0C-B951-66A3BB2562F3}" destId="{46792C1C-2523-478E-8A93-2AFE24C9ED8D}" srcOrd="0" destOrd="0" parTransId="{D75C96C4-26CB-4A77-9DA1-92F402F64CE5}" sibTransId="{E39D6673-F824-4683-A0EE-1022E2B6DC16}"/>
    <dgm:cxn modelId="{5EB66B9F-6AC0-496B-A608-0F72D73A1FBC}" srcId="{2EFAFB96-854A-4309-AAEB-298762069174}" destId="{54EA70D5-98EE-4F70-9669-F298C3BB81F8}" srcOrd="0" destOrd="0" parTransId="{A6B4C879-C6C1-4A0B-A3FE-EEEEBA025F81}" sibTransId="{ED294A91-EB76-4DC8-B9D2-C0A0C3CFA66A}"/>
    <dgm:cxn modelId="{E4B90DA9-4020-4FCD-BAB5-080A11458FDF}" type="presOf" srcId="{533B0E8F-5DB3-4254-8404-D9EDB41526BF}" destId="{32B4E2FA-03C2-4532-A67D-AADF13200799}" srcOrd="0" destOrd="0" presId="urn:microsoft.com/office/officeart/2016/7/layout/VerticalSolidActionList"/>
    <dgm:cxn modelId="{4A4E9FAB-40C9-4448-9996-D8E1155EF4C2}" type="presOf" srcId="{49597235-D8EA-4497-97D2-5AB8D75FB710}" destId="{1CAD44AB-2185-4CDB-8F6C-BB52D41C7691}" srcOrd="0" destOrd="0" presId="urn:microsoft.com/office/officeart/2016/7/layout/VerticalSolidActionList"/>
    <dgm:cxn modelId="{880A0FC6-CA33-4520-89EA-80CC688A1A39}" type="presOf" srcId="{46792C1C-2523-478E-8A93-2AFE24C9ED8D}" destId="{A986FE88-B04E-43DB-8DC4-81906403C6CE}" srcOrd="0" destOrd="0" presId="urn:microsoft.com/office/officeart/2016/7/layout/VerticalSolidActionList"/>
    <dgm:cxn modelId="{BAC269C8-3F23-4201-A0AF-BE1E1B797561}" type="presOf" srcId="{54EA70D5-98EE-4F70-9669-F298C3BB81F8}" destId="{E54E9768-362C-43BC-B0B6-E5EA62CE068C}" srcOrd="0" destOrd="0" presId="urn:microsoft.com/office/officeart/2016/7/layout/VerticalSolidActionList"/>
    <dgm:cxn modelId="{50303FD0-37EF-4798-BC0D-A8EDCA0254C7}" srcId="{176B623C-80A8-44C1-88B1-04F3409ABCBC}" destId="{C0C381C1-ED80-4A0C-B951-66A3BB2562F3}" srcOrd="3" destOrd="0" parTransId="{EF298BB9-B86D-45C1-9837-DA210254C854}" sibTransId="{8C0752A3-0D72-44E1-AFC4-9C655C5E0D96}"/>
    <dgm:cxn modelId="{37E094D0-A3B1-4762-A5E6-38B4CA54B112}" srcId="{176B623C-80A8-44C1-88B1-04F3409ABCBC}" destId="{8E0CCC54-FE79-49A5-ABA8-B277C583696C}" srcOrd="4" destOrd="0" parTransId="{E407BCDB-B923-4BEC-97F3-E9B1D0DCADFE}" sibTransId="{1855F221-744A-4AF3-A559-A182BE0607C4}"/>
    <dgm:cxn modelId="{46FB72D2-A3F3-4FF1-8401-8857F31E73A4}" srcId="{176B623C-80A8-44C1-88B1-04F3409ABCBC}" destId="{36D721C1-8A17-45E3-9EF4-4ADAFC52683B}" srcOrd="2" destOrd="0" parTransId="{DA701182-BA60-4769-88D1-C310EDF1BFF0}" sibTransId="{7E061C82-A1D1-4CF0-914F-C6AB4F8A01E3}"/>
    <dgm:cxn modelId="{BB33F7F7-2280-42A2-8795-AA5A55D46D19}" type="presOf" srcId="{2EFAFB96-854A-4309-AAEB-298762069174}" destId="{F33579C5-7D0B-4FFF-83F5-D149B6D29BCA}" srcOrd="0" destOrd="0" presId="urn:microsoft.com/office/officeart/2016/7/layout/VerticalSolidActionList"/>
    <dgm:cxn modelId="{FC1BB737-0138-46F0-8431-B16821B5BD45}" type="presParOf" srcId="{77653B78-6449-4EE0-9DBC-4B36FC3E5890}" destId="{18CCC254-E22D-4F92-B05C-F560054E917D}" srcOrd="0" destOrd="0" presId="urn:microsoft.com/office/officeart/2016/7/layout/VerticalSolidActionList"/>
    <dgm:cxn modelId="{6F1142DD-4D61-4A92-9A92-6EA24DAE7D8E}" type="presParOf" srcId="{18CCC254-E22D-4F92-B05C-F560054E917D}" destId="{1CAD44AB-2185-4CDB-8F6C-BB52D41C7691}" srcOrd="0" destOrd="0" presId="urn:microsoft.com/office/officeart/2016/7/layout/VerticalSolidActionList"/>
    <dgm:cxn modelId="{9775A4D1-9B8F-42BE-91C2-5CE924DADFF5}" type="presParOf" srcId="{18CCC254-E22D-4F92-B05C-F560054E917D}" destId="{32B4E2FA-03C2-4532-A67D-AADF13200799}" srcOrd="1" destOrd="0" presId="urn:microsoft.com/office/officeart/2016/7/layout/VerticalSolidActionList"/>
    <dgm:cxn modelId="{EA4F1844-32BA-45EA-A91C-A5C76453CA9B}" type="presParOf" srcId="{77653B78-6449-4EE0-9DBC-4B36FC3E5890}" destId="{F202F11A-CC72-4615-B753-CD58495E3912}" srcOrd="1" destOrd="0" presId="urn:microsoft.com/office/officeart/2016/7/layout/VerticalSolidActionList"/>
    <dgm:cxn modelId="{F53A099F-765A-4CD4-9330-4E3913B1ED3F}" type="presParOf" srcId="{77653B78-6449-4EE0-9DBC-4B36FC3E5890}" destId="{BCFFF05C-7A3C-48C1-BE1A-EF679C806BF1}" srcOrd="2" destOrd="0" presId="urn:microsoft.com/office/officeart/2016/7/layout/VerticalSolidActionList"/>
    <dgm:cxn modelId="{98D1DC61-D2E2-432D-978F-BBA8FBEE4A00}" type="presParOf" srcId="{BCFFF05C-7A3C-48C1-BE1A-EF679C806BF1}" destId="{F33579C5-7D0B-4FFF-83F5-D149B6D29BCA}" srcOrd="0" destOrd="0" presId="urn:microsoft.com/office/officeart/2016/7/layout/VerticalSolidActionList"/>
    <dgm:cxn modelId="{27425AB3-75F4-4C98-8610-8701EE21D774}" type="presParOf" srcId="{BCFFF05C-7A3C-48C1-BE1A-EF679C806BF1}" destId="{E54E9768-362C-43BC-B0B6-E5EA62CE068C}" srcOrd="1" destOrd="0" presId="urn:microsoft.com/office/officeart/2016/7/layout/VerticalSolidActionList"/>
    <dgm:cxn modelId="{350D409D-2421-40D8-8743-F55E4F43BDFE}" type="presParOf" srcId="{77653B78-6449-4EE0-9DBC-4B36FC3E5890}" destId="{44204905-3168-4DD7-AC45-7F0D1D56358B}" srcOrd="3" destOrd="0" presId="urn:microsoft.com/office/officeart/2016/7/layout/VerticalSolidActionList"/>
    <dgm:cxn modelId="{D82D9513-E5C4-49B1-87EC-35CD883194C9}" type="presParOf" srcId="{77653B78-6449-4EE0-9DBC-4B36FC3E5890}" destId="{9926CFBA-C5DE-4DB4-8021-A16208A7FBCE}" srcOrd="4" destOrd="0" presId="urn:microsoft.com/office/officeart/2016/7/layout/VerticalSolidActionList"/>
    <dgm:cxn modelId="{97AC95E3-254C-427F-B89E-F7039956BB5F}" type="presParOf" srcId="{9926CFBA-C5DE-4DB4-8021-A16208A7FBCE}" destId="{DB18E48D-FECE-4AC9-8E33-C138E4BF35B8}" srcOrd="0" destOrd="0" presId="urn:microsoft.com/office/officeart/2016/7/layout/VerticalSolidActionList"/>
    <dgm:cxn modelId="{481CB4B1-69E1-4E77-8407-098BD70E2967}" type="presParOf" srcId="{9926CFBA-C5DE-4DB4-8021-A16208A7FBCE}" destId="{0CD6B287-230B-4B81-8A4D-3D11EC633B60}" srcOrd="1" destOrd="0" presId="urn:microsoft.com/office/officeart/2016/7/layout/VerticalSolidActionList"/>
    <dgm:cxn modelId="{688FB9CE-193B-47AB-B96B-C592B20FD5B5}" type="presParOf" srcId="{77653B78-6449-4EE0-9DBC-4B36FC3E5890}" destId="{571C810D-D4AC-4FC4-AC9C-A03E148BF25E}" srcOrd="5" destOrd="0" presId="urn:microsoft.com/office/officeart/2016/7/layout/VerticalSolidActionList"/>
    <dgm:cxn modelId="{4D2F8826-01E0-479D-9394-7C3831F9A8CF}" type="presParOf" srcId="{77653B78-6449-4EE0-9DBC-4B36FC3E5890}" destId="{F06C9BA4-688C-4552-847F-F8C606146BCA}" srcOrd="6" destOrd="0" presId="urn:microsoft.com/office/officeart/2016/7/layout/VerticalSolidActionList"/>
    <dgm:cxn modelId="{1635B7D6-745B-4139-A10F-22482DB7F1E8}" type="presParOf" srcId="{F06C9BA4-688C-4552-847F-F8C606146BCA}" destId="{A9C9BDA4-0A67-48B3-B986-DDCB03D42BC9}" srcOrd="0" destOrd="0" presId="urn:microsoft.com/office/officeart/2016/7/layout/VerticalSolidActionList"/>
    <dgm:cxn modelId="{48E77399-846B-4688-B036-06F82A20E71E}" type="presParOf" srcId="{F06C9BA4-688C-4552-847F-F8C606146BCA}" destId="{A986FE88-B04E-43DB-8DC4-81906403C6CE}" srcOrd="1" destOrd="0" presId="urn:microsoft.com/office/officeart/2016/7/layout/VerticalSolidActionList"/>
    <dgm:cxn modelId="{72F1F4CE-6A36-403A-B7C8-10BA3EDA3B9E}" type="presParOf" srcId="{77653B78-6449-4EE0-9DBC-4B36FC3E5890}" destId="{906A3234-CAEF-428B-B604-BDD2ACF55AD6}" srcOrd="7" destOrd="0" presId="urn:microsoft.com/office/officeart/2016/7/layout/VerticalSolidActionList"/>
    <dgm:cxn modelId="{EB4743DA-2401-4458-9390-96911B04ADBF}" type="presParOf" srcId="{77653B78-6449-4EE0-9DBC-4B36FC3E5890}" destId="{590C6FE9-AB9E-4660-B7C8-E6FC6F7DB441}" srcOrd="8" destOrd="0" presId="urn:microsoft.com/office/officeart/2016/7/layout/VerticalSolidActionList"/>
    <dgm:cxn modelId="{C6866913-F053-43BD-BB9D-149FC98FD3D7}" type="presParOf" srcId="{590C6FE9-AB9E-4660-B7C8-E6FC6F7DB441}" destId="{44F415FD-1B29-40B3-8092-43E7BC3D8D76}" srcOrd="0" destOrd="0" presId="urn:microsoft.com/office/officeart/2016/7/layout/VerticalSolidActionList"/>
    <dgm:cxn modelId="{4F5C24A7-C52D-4751-848E-598A893C82B6}" type="presParOf" srcId="{590C6FE9-AB9E-4660-B7C8-E6FC6F7DB441}" destId="{95E8A219-028D-423C-9CB5-ADE541FDD667}" srcOrd="1" destOrd="0" presId="urn:microsoft.com/office/officeart/2016/7/layout/VerticalSolidActionList"/>
    <dgm:cxn modelId="{E14CDA3F-7D4A-4AC6-AC5C-E9856EE4F0BF}" type="presParOf" srcId="{77653B78-6449-4EE0-9DBC-4B36FC3E5890}" destId="{C926C49B-1473-4EF3-AD3E-E4BE4D658F21}" srcOrd="9" destOrd="0" presId="urn:microsoft.com/office/officeart/2016/7/layout/VerticalSolidActionList"/>
    <dgm:cxn modelId="{7998E8AE-CE09-45D1-99B3-5256D326D3CF}" type="presParOf" srcId="{77653B78-6449-4EE0-9DBC-4B36FC3E5890}" destId="{92F944C5-77FE-4469-9051-046EE7A06871}" srcOrd="10" destOrd="0" presId="urn:microsoft.com/office/officeart/2016/7/layout/VerticalSolidActionList"/>
    <dgm:cxn modelId="{B6C97026-19C6-47B8-A624-332BA0759732}" type="presParOf" srcId="{92F944C5-77FE-4469-9051-046EE7A06871}" destId="{FFEFA237-48D8-44A7-8B03-C22D9EF46DB7}" srcOrd="0" destOrd="0" presId="urn:microsoft.com/office/officeart/2016/7/layout/VerticalSolidActionList"/>
    <dgm:cxn modelId="{30E14B8C-1265-4F39-B7F5-C2A8274E9B73}" type="presParOf" srcId="{92F944C5-77FE-4469-9051-046EE7A06871}" destId="{241638BF-207A-4492-93BE-243F541937C8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12CEF5-65F6-4AF3-864C-161DE836F576}" type="doc">
      <dgm:prSet loTypeId="urn:microsoft.com/office/officeart/2016/7/layout/VerticalSolidAction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33D0E18-6FAB-4BC0-B995-8B1C64C6639D}">
      <dgm:prSet/>
      <dgm:spPr/>
      <dgm:t>
        <a:bodyPr/>
        <a:lstStyle/>
        <a:p>
          <a:r>
            <a:rPr lang="en-US" dirty="0"/>
            <a:t>Slide 10</a:t>
          </a:r>
        </a:p>
      </dgm:t>
    </dgm:pt>
    <dgm:pt modelId="{43B90321-3152-485A-BC23-A1A4BC459F2C}" type="parTrans" cxnId="{B3DD9656-E8AE-408D-A0CE-A500D6FB194A}">
      <dgm:prSet/>
      <dgm:spPr/>
      <dgm:t>
        <a:bodyPr/>
        <a:lstStyle/>
        <a:p>
          <a:endParaRPr lang="en-US"/>
        </a:p>
      </dgm:t>
    </dgm:pt>
    <dgm:pt modelId="{2B89AC87-4A7B-493B-90D7-ED295416BE4D}" type="sibTrans" cxnId="{B3DD9656-E8AE-408D-A0CE-A500D6FB194A}">
      <dgm:prSet/>
      <dgm:spPr/>
      <dgm:t>
        <a:bodyPr/>
        <a:lstStyle/>
        <a:p>
          <a:endParaRPr lang="en-US"/>
        </a:p>
      </dgm:t>
    </dgm:pt>
    <dgm:pt modelId="{953E29C1-C4BE-4252-A16E-587A6A6B1537}">
      <dgm:prSet/>
      <dgm:spPr/>
      <dgm:t>
        <a:bodyPr/>
        <a:lstStyle/>
        <a:p>
          <a:r>
            <a:rPr lang="en-US" dirty="0"/>
            <a:t>A level Mathematics and Further Mathematics entries by gender in England in 2022</a:t>
          </a:r>
        </a:p>
      </dgm:t>
    </dgm:pt>
    <dgm:pt modelId="{3A812568-41BB-4C0D-998E-27DADB0E283F}" type="parTrans" cxnId="{B20F76CD-B7CA-4ACD-B21C-C4C8A8AF2DBF}">
      <dgm:prSet/>
      <dgm:spPr/>
      <dgm:t>
        <a:bodyPr/>
        <a:lstStyle/>
        <a:p>
          <a:endParaRPr lang="en-US"/>
        </a:p>
      </dgm:t>
    </dgm:pt>
    <dgm:pt modelId="{331A13F6-ADCC-4D58-A477-BF6FDDF4494C}" type="sibTrans" cxnId="{B20F76CD-B7CA-4ACD-B21C-C4C8A8AF2DBF}">
      <dgm:prSet/>
      <dgm:spPr/>
      <dgm:t>
        <a:bodyPr/>
        <a:lstStyle/>
        <a:p>
          <a:endParaRPr lang="en-US"/>
        </a:p>
      </dgm:t>
    </dgm:pt>
    <dgm:pt modelId="{40F7F511-EAEF-45F0-A9DA-7C5F37C37798}">
      <dgm:prSet/>
      <dgm:spPr/>
      <dgm:t>
        <a:bodyPr/>
        <a:lstStyle/>
        <a:p>
          <a:r>
            <a:rPr lang="en-US" dirty="0"/>
            <a:t>Slide 11</a:t>
          </a:r>
        </a:p>
      </dgm:t>
    </dgm:pt>
    <dgm:pt modelId="{672B2222-EE81-46EC-A26E-DD3C91DBA74E}" type="parTrans" cxnId="{14EBC530-B22A-4778-AAC8-50A3CCDBB028}">
      <dgm:prSet/>
      <dgm:spPr/>
      <dgm:t>
        <a:bodyPr/>
        <a:lstStyle/>
        <a:p>
          <a:endParaRPr lang="en-US"/>
        </a:p>
      </dgm:t>
    </dgm:pt>
    <dgm:pt modelId="{3F25F08D-251A-4FA4-B046-183B4262311A}" type="sibTrans" cxnId="{14EBC530-B22A-4778-AAC8-50A3CCDBB028}">
      <dgm:prSet/>
      <dgm:spPr/>
      <dgm:t>
        <a:bodyPr/>
        <a:lstStyle/>
        <a:p>
          <a:endParaRPr lang="en-US"/>
        </a:p>
      </dgm:t>
    </dgm:pt>
    <dgm:pt modelId="{B5C6C1F9-10CA-47BE-BE97-75F68EA06F4A}">
      <dgm:prSet/>
      <dgm:spPr/>
      <dgm:t>
        <a:bodyPr/>
        <a:lstStyle/>
        <a:p>
          <a:r>
            <a:rPr lang="en-US" dirty="0"/>
            <a:t>A level Mathematics entries in England by gender 2005-2022</a:t>
          </a:r>
        </a:p>
      </dgm:t>
    </dgm:pt>
    <dgm:pt modelId="{C024866B-EFC8-46DD-A6E7-8ECE0C5AA326}" type="parTrans" cxnId="{D725A5CE-2BC8-4A4A-B97D-359E654E4434}">
      <dgm:prSet/>
      <dgm:spPr/>
      <dgm:t>
        <a:bodyPr/>
        <a:lstStyle/>
        <a:p>
          <a:endParaRPr lang="en-US"/>
        </a:p>
      </dgm:t>
    </dgm:pt>
    <dgm:pt modelId="{14D82535-0FC6-465A-8B0E-5F68A153756A}" type="sibTrans" cxnId="{D725A5CE-2BC8-4A4A-B97D-359E654E4434}">
      <dgm:prSet/>
      <dgm:spPr/>
      <dgm:t>
        <a:bodyPr/>
        <a:lstStyle/>
        <a:p>
          <a:endParaRPr lang="en-US"/>
        </a:p>
      </dgm:t>
    </dgm:pt>
    <dgm:pt modelId="{2C08DE18-EE3B-4F2C-8977-2846B44EAC17}">
      <dgm:prSet/>
      <dgm:spPr/>
      <dgm:t>
        <a:bodyPr/>
        <a:lstStyle/>
        <a:p>
          <a:r>
            <a:rPr lang="en-US" dirty="0"/>
            <a:t>Slide 12</a:t>
          </a:r>
        </a:p>
      </dgm:t>
    </dgm:pt>
    <dgm:pt modelId="{126AD5F4-FEB9-495C-9520-F181569E1FF1}" type="parTrans" cxnId="{EC6270A0-111E-4E2F-A0DA-4DD062BC9C27}">
      <dgm:prSet/>
      <dgm:spPr/>
      <dgm:t>
        <a:bodyPr/>
        <a:lstStyle/>
        <a:p>
          <a:endParaRPr lang="en-US"/>
        </a:p>
      </dgm:t>
    </dgm:pt>
    <dgm:pt modelId="{E13A4391-2C19-42D4-9566-42C59AD58F2F}" type="sibTrans" cxnId="{EC6270A0-111E-4E2F-A0DA-4DD062BC9C27}">
      <dgm:prSet/>
      <dgm:spPr/>
      <dgm:t>
        <a:bodyPr/>
        <a:lstStyle/>
        <a:p>
          <a:endParaRPr lang="en-US"/>
        </a:p>
      </dgm:t>
    </dgm:pt>
    <dgm:pt modelId="{EBF81D62-4016-472C-84B7-BFBF9FECAB5A}">
      <dgm:prSet/>
      <dgm:spPr/>
      <dgm:t>
        <a:bodyPr/>
        <a:lstStyle/>
        <a:p>
          <a:r>
            <a:rPr lang="en-US" dirty="0"/>
            <a:t>A level Further Mathematics entries in England by gender 2005-2022</a:t>
          </a:r>
        </a:p>
      </dgm:t>
    </dgm:pt>
    <dgm:pt modelId="{DB1FBA5E-0E05-428A-A444-9E99F6C45DD3}" type="parTrans" cxnId="{37D31BE7-18B0-48E2-B7C5-48F390507C41}">
      <dgm:prSet/>
      <dgm:spPr/>
      <dgm:t>
        <a:bodyPr/>
        <a:lstStyle/>
        <a:p>
          <a:endParaRPr lang="en-US"/>
        </a:p>
      </dgm:t>
    </dgm:pt>
    <dgm:pt modelId="{EB008816-E987-4DB5-9D91-027BDD58DE24}" type="sibTrans" cxnId="{37D31BE7-18B0-48E2-B7C5-48F390507C41}">
      <dgm:prSet/>
      <dgm:spPr/>
      <dgm:t>
        <a:bodyPr/>
        <a:lstStyle/>
        <a:p>
          <a:endParaRPr lang="en-US"/>
        </a:p>
      </dgm:t>
    </dgm:pt>
    <dgm:pt modelId="{89E62318-D57D-4389-9B8D-87C768E9C3FA}">
      <dgm:prSet/>
      <dgm:spPr/>
      <dgm:t>
        <a:bodyPr/>
        <a:lstStyle/>
        <a:p>
          <a:r>
            <a:rPr lang="en-US" dirty="0"/>
            <a:t>Slide 13</a:t>
          </a:r>
        </a:p>
      </dgm:t>
    </dgm:pt>
    <dgm:pt modelId="{5C4794E9-6EC2-4270-B8CE-0DDB847EB567}" type="parTrans" cxnId="{7D8B7BBB-A673-4FE8-8340-DFD084140664}">
      <dgm:prSet/>
      <dgm:spPr/>
      <dgm:t>
        <a:bodyPr/>
        <a:lstStyle/>
        <a:p>
          <a:endParaRPr lang="en-US"/>
        </a:p>
      </dgm:t>
    </dgm:pt>
    <dgm:pt modelId="{F3318A03-5428-4E2B-82F2-405FCA013459}" type="sibTrans" cxnId="{7D8B7BBB-A673-4FE8-8340-DFD084140664}">
      <dgm:prSet/>
      <dgm:spPr/>
      <dgm:t>
        <a:bodyPr/>
        <a:lstStyle/>
        <a:p>
          <a:endParaRPr lang="en-US"/>
        </a:p>
      </dgm:t>
    </dgm:pt>
    <dgm:pt modelId="{B3FB1733-CFF2-4374-8454-397814B86C8E}">
      <dgm:prSet/>
      <dgm:spPr/>
      <dgm:t>
        <a:bodyPr/>
        <a:lstStyle/>
        <a:p>
          <a:r>
            <a:rPr lang="en-US" dirty="0"/>
            <a:t>Gender Balance for Level 3 </a:t>
          </a:r>
          <a:r>
            <a:rPr lang="en-US" dirty="0" err="1"/>
            <a:t>Maths</a:t>
          </a:r>
          <a:r>
            <a:rPr lang="en-US" dirty="0"/>
            <a:t> qualifications</a:t>
          </a:r>
        </a:p>
      </dgm:t>
    </dgm:pt>
    <dgm:pt modelId="{A10CD66D-043B-46F1-A963-8130E0FD54AF}" type="parTrans" cxnId="{40845767-3E48-4670-A4B5-678CAF8A4DC6}">
      <dgm:prSet/>
      <dgm:spPr/>
      <dgm:t>
        <a:bodyPr/>
        <a:lstStyle/>
        <a:p>
          <a:endParaRPr lang="en-US"/>
        </a:p>
      </dgm:t>
    </dgm:pt>
    <dgm:pt modelId="{E01AED75-8149-4D5D-BC49-65062DE27074}" type="sibTrans" cxnId="{40845767-3E48-4670-A4B5-678CAF8A4DC6}">
      <dgm:prSet/>
      <dgm:spPr/>
      <dgm:t>
        <a:bodyPr/>
        <a:lstStyle/>
        <a:p>
          <a:endParaRPr lang="en-US"/>
        </a:p>
      </dgm:t>
    </dgm:pt>
    <dgm:pt modelId="{F2DD1EAE-3B99-4775-BA37-138C7C5B661A}">
      <dgm:prSet/>
      <dgm:spPr/>
      <dgm:t>
        <a:bodyPr/>
        <a:lstStyle/>
        <a:p>
          <a:r>
            <a:rPr lang="en-US" dirty="0"/>
            <a:t>Slide 14</a:t>
          </a:r>
        </a:p>
      </dgm:t>
    </dgm:pt>
    <dgm:pt modelId="{C3831733-AA37-4A85-A396-AAF1F1EE91F2}" type="parTrans" cxnId="{C0CADB94-9FF7-494B-BC8C-301DB2621EE5}">
      <dgm:prSet/>
      <dgm:spPr/>
      <dgm:t>
        <a:bodyPr/>
        <a:lstStyle/>
        <a:p>
          <a:endParaRPr lang="en-US"/>
        </a:p>
      </dgm:t>
    </dgm:pt>
    <dgm:pt modelId="{0E24CA18-44EF-4345-8994-4E4C3DB776C5}" type="sibTrans" cxnId="{C0CADB94-9FF7-494B-BC8C-301DB2621EE5}">
      <dgm:prSet/>
      <dgm:spPr/>
      <dgm:t>
        <a:bodyPr/>
        <a:lstStyle/>
        <a:p>
          <a:endParaRPr lang="en-US"/>
        </a:p>
      </dgm:t>
    </dgm:pt>
    <dgm:pt modelId="{166107C5-9D29-4436-A339-C79FFB03545E}">
      <dgm:prSet/>
      <dgm:spPr/>
      <dgm:t>
        <a:bodyPr/>
        <a:lstStyle/>
        <a:p>
          <a:r>
            <a:rPr lang="en-US" dirty="0"/>
            <a:t>Core </a:t>
          </a:r>
          <a:r>
            <a:rPr lang="en-US" dirty="0" err="1"/>
            <a:t>Maths</a:t>
          </a:r>
          <a:r>
            <a:rPr lang="en-US" dirty="0"/>
            <a:t> entries 2016-2022</a:t>
          </a:r>
        </a:p>
      </dgm:t>
    </dgm:pt>
    <dgm:pt modelId="{40B1208F-7554-4932-A513-38D4D9723610}" type="parTrans" cxnId="{5E45C112-E271-4D27-A772-622D88DBB7B6}">
      <dgm:prSet/>
      <dgm:spPr/>
      <dgm:t>
        <a:bodyPr/>
        <a:lstStyle/>
        <a:p>
          <a:endParaRPr lang="en-US"/>
        </a:p>
      </dgm:t>
    </dgm:pt>
    <dgm:pt modelId="{0650BEE5-4BA5-4E05-BA9B-D4C5A8C7D8DB}" type="sibTrans" cxnId="{5E45C112-E271-4D27-A772-622D88DBB7B6}">
      <dgm:prSet/>
      <dgm:spPr/>
      <dgm:t>
        <a:bodyPr/>
        <a:lstStyle/>
        <a:p>
          <a:endParaRPr lang="en-US"/>
        </a:p>
      </dgm:t>
    </dgm:pt>
    <dgm:pt modelId="{ECFA201B-8C79-4829-8DA1-8511AF2188AC}" type="pres">
      <dgm:prSet presAssocID="{5512CEF5-65F6-4AF3-864C-161DE836F576}" presName="Name0" presStyleCnt="0">
        <dgm:presLayoutVars>
          <dgm:dir/>
          <dgm:animLvl val="lvl"/>
          <dgm:resizeHandles val="exact"/>
        </dgm:presLayoutVars>
      </dgm:prSet>
      <dgm:spPr/>
    </dgm:pt>
    <dgm:pt modelId="{C4B90102-7D70-4D54-99C9-88DE120D2816}" type="pres">
      <dgm:prSet presAssocID="{F33D0E18-6FAB-4BC0-B995-8B1C64C6639D}" presName="linNode" presStyleCnt="0"/>
      <dgm:spPr/>
    </dgm:pt>
    <dgm:pt modelId="{8A1E92FD-B598-460F-B3C2-DE90E843A81E}" type="pres">
      <dgm:prSet presAssocID="{F33D0E18-6FAB-4BC0-B995-8B1C64C6639D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76D59BA5-612C-475B-9A06-2533DF488C03}" type="pres">
      <dgm:prSet presAssocID="{F33D0E18-6FAB-4BC0-B995-8B1C64C6639D}" presName="descendantText" presStyleLbl="alignAccFollowNode1" presStyleIdx="0" presStyleCnt="5">
        <dgm:presLayoutVars>
          <dgm:bulletEnabled/>
        </dgm:presLayoutVars>
      </dgm:prSet>
      <dgm:spPr/>
    </dgm:pt>
    <dgm:pt modelId="{A5B4C1EC-4ECA-4E69-924D-A6906215E670}" type="pres">
      <dgm:prSet presAssocID="{2B89AC87-4A7B-493B-90D7-ED295416BE4D}" presName="sp" presStyleCnt="0"/>
      <dgm:spPr/>
    </dgm:pt>
    <dgm:pt modelId="{B3226867-A621-4574-8510-64C250D98072}" type="pres">
      <dgm:prSet presAssocID="{40F7F511-EAEF-45F0-A9DA-7C5F37C37798}" presName="linNode" presStyleCnt="0"/>
      <dgm:spPr/>
    </dgm:pt>
    <dgm:pt modelId="{BECE4C15-0C2C-4536-A9B7-E7377EC25A2B}" type="pres">
      <dgm:prSet presAssocID="{40F7F511-EAEF-45F0-A9DA-7C5F37C37798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62FCF1A2-85CA-4D70-A09A-D4ACF8085D41}" type="pres">
      <dgm:prSet presAssocID="{40F7F511-EAEF-45F0-A9DA-7C5F37C37798}" presName="descendantText" presStyleLbl="alignAccFollowNode1" presStyleIdx="1" presStyleCnt="5">
        <dgm:presLayoutVars>
          <dgm:bulletEnabled/>
        </dgm:presLayoutVars>
      </dgm:prSet>
      <dgm:spPr/>
    </dgm:pt>
    <dgm:pt modelId="{157D36F0-85CC-40E1-A132-515292C7EF50}" type="pres">
      <dgm:prSet presAssocID="{3F25F08D-251A-4FA4-B046-183B4262311A}" presName="sp" presStyleCnt="0"/>
      <dgm:spPr/>
    </dgm:pt>
    <dgm:pt modelId="{F9422BF0-9BC8-4B86-8E95-366D94FC98ED}" type="pres">
      <dgm:prSet presAssocID="{2C08DE18-EE3B-4F2C-8977-2846B44EAC17}" presName="linNode" presStyleCnt="0"/>
      <dgm:spPr/>
    </dgm:pt>
    <dgm:pt modelId="{E814ACBB-1174-457F-88F8-01B2B879015A}" type="pres">
      <dgm:prSet presAssocID="{2C08DE18-EE3B-4F2C-8977-2846B44EAC17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69C3EEC8-2139-4678-89D9-51588CD07C5E}" type="pres">
      <dgm:prSet presAssocID="{2C08DE18-EE3B-4F2C-8977-2846B44EAC17}" presName="descendantText" presStyleLbl="alignAccFollowNode1" presStyleIdx="2" presStyleCnt="5">
        <dgm:presLayoutVars>
          <dgm:bulletEnabled/>
        </dgm:presLayoutVars>
      </dgm:prSet>
      <dgm:spPr/>
    </dgm:pt>
    <dgm:pt modelId="{F1DCD3C9-0BE8-458E-8686-768752CB8124}" type="pres">
      <dgm:prSet presAssocID="{E13A4391-2C19-42D4-9566-42C59AD58F2F}" presName="sp" presStyleCnt="0"/>
      <dgm:spPr/>
    </dgm:pt>
    <dgm:pt modelId="{EF28A5A2-7FD1-4B78-9C47-EE66F92E16BE}" type="pres">
      <dgm:prSet presAssocID="{89E62318-D57D-4389-9B8D-87C768E9C3FA}" presName="linNode" presStyleCnt="0"/>
      <dgm:spPr/>
    </dgm:pt>
    <dgm:pt modelId="{C68DE088-C436-4698-968E-455216436910}" type="pres">
      <dgm:prSet presAssocID="{89E62318-D57D-4389-9B8D-87C768E9C3FA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3B7E7673-7239-44A0-A2B3-BF751FE77C03}" type="pres">
      <dgm:prSet presAssocID="{89E62318-D57D-4389-9B8D-87C768E9C3FA}" presName="descendantText" presStyleLbl="alignAccFollowNode1" presStyleIdx="3" presStyleCnt="5">
        <dgm:presLayoutVars>
          <dgm:bulletEnabled/>
        </dgm:presLayoutVars>
      </dgm:prSet>
      <dgm:spPr/>
    </dgm:pt>
    <dgm:pt modelId="{9B67CFD5-4C89-42BF-9559-4CAA89F382E4}" type="pres">
      <dgm:prSet presAssocID="{F3318A03-5428-4E2B-82F2-405FCA013459}" presName="sp" presStyleCnt="0"/>
      <dgm:spPr/>
    </dgm:pt>
    <dgm:pt modelId="{DCC88514-ED49-4088-A2CF-6122732DECC3}" type="pres">
      <dgm:prSet presAssocID="{F2DD1EAE-3B99-4775-BA37-138C7C5B661A}" presName="linNode" presStyleCnt="0"/>
      <dgm:spPr/>
    </dgm:pt>
    <dgm:pt modelId="{7842C6BA-0964-4EFB-95E8-F3B1DD01D258}" type="pres">
      <dgm:prSet presAssocID="{F2DD1EAE-3B99-4775-BA37-138C7C5B661A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750726E4-C992-4B6E-8535-E3E03102C4CB}" type="pres">
      <dgm:prSet presAssocID="{F2DD1EAE-3B99-4775-BA37-138C7C5B661A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5E45C112-E271-4D27-A772-622D88DBB7B6}" srcId="{F2DD1EAE-3B99-4775-BA37-138C7C5B661A}" destId="{166107C5-9D29-4436-A339-C79FFB03545E}" srcOrd="0" destOrd="0" parTransId="{40B1208F-7554-4932-A513-38D4D9723610}" sibTransId="{0650BEE5-4BA5-4E05-BA9B-D4C5A8C7D8DB}"/>
    <dgm:cxn modelId="{14EBC530-B22A-4778-AAC8-50A3CCDBB028}" srcId="{5512CEF5-65F6-4AF3-864C-161DE836F576}" destId="{40F7F511-EAEF-45F0-A9DA-7C5F37C37798}" srcOrd="1" destOrd="0" parTransId="{672B2222-EE81-46EC-A26E-DD3C91DBA74E}" sibTransId="{3F25F08D-251A-4FA4-B046-183B4262311A}"/>
    <dgm:cxn modelId="{695CB143-AECD-4090-9441-0EE299EEE5CE}" type="presOf" srcId="{B3FB1733-CFF2-4374-8454-397814B86C8E}" destId="{3B7E7673-7239-44A0-A2B3-BF751FE77C03}" srcOrd="0" destOrd="0" presId="urn:microsoft.com/office/officeart/2016/7/layout/VerticalSolidActionList"/>
    <dgm:cxn modelId="{40845767-3E48-4670-A4B5-678CAF8A4DC6}" srcId="{89E62318-D57D-4389-9B8D-87C768E9C3FA}" destId="{B3FB1733-CFF2-4374-8454-397814B86C8E}" srcOrd="0" destOrd="0" parTransId="{A10CD66D-043B-46F1-A963-8130E0FD54AF}" sibTransId="{E01AED75-8149-4D5D-BC49-65062DE27074}"/>
    <dgm:cxn modelId="{2FFEE66E-8F31-415D-B53E-0CD9DFB0AD01}" type="presOf" srcId="{F2DD1EAE-3B99-4775-BA37-138C7C5B661A}" destId="{7842C6BA-0964-4EFB-95E8-F3B1DD01D258}" srcOrd="0" destOrd="0" presId="urn:microsoft.com/office/officeart/2016/7/layout/VerticalSolidActionList"/>
    <dgm:cxn modelId="{A4705173-F0C2-4146-9618-87CD3D611BF8}" type="presOf" srcId="{B5C6C1F9-10CA-47BE-BE97-75F68EA06F4A}" destId="{62FCF1A2-85CA-4D70-A09A-D4ACF8085D41}" srcOrd="0" destOrd="0" presId="urn:microsoft.com/office/officeart/2016/7/layout/VerticalSolidActionList"/>
    <dgm:cxn modelId="{B3DD9656-E8AE-408D-A0CE-A500D6FB194A}" srcId="{5512CEF5-65F6-4AF3-864C-161DE836F576}" destId="{F33D0E18-6FAB-4BC0-B995-8B1C64C6639D}" srcOrd="0" destOrd="0" parTransId="{43B90321-3152-485A-BC23-A1A4BC459F2C}" sibTransId="{2B89AC87-4A7B-493B-90D7-ED295416BE4D}"/>
    <dgm:cxn modelId="{66A66E7F-7BFE-4789-BD51-634C772F41A5}" type="presOf" srcId="{953E29C1-C4BE-4252-A16E-587A6A6B1537}" destId="{76D59BA5-612C-475B-9A06-2533DF488C03}" srcOrd="0" destOrd="0" presId="urn:microsoft.com/office/officeart/2016/7/layout/VerticalSolidActionList"/>
    <dgm:cxn modelId="{C0CADB94-9FF7-494B-BC8C-301DB2621EE5}" srcId="{5512CEF5-65F6-4AF3-864C-161DE836F576}" destId="{F2DD1EAE-3B99-4775-BA37-138C7C5B661A}" srcOrd="4" destOrd="0" parTransId="{C3831733-AA37-4A85-A396-AAF1F1EE91F2}" sibTransId="{0E24CA18-44EF-4345-8994-4E4C3DB776C5}"/>
    <dgm:cxn modelId="{EC6270A0-111E-4E2F-A0DA-4DD062BC9C27}" srcId="{5512CEF5-65F6-4AF3-864C-161DE836F576}" destId="{2C08DE18-EE3B-4F2C-8977-2846B44EAC17}" srcOrd="2" destOrd="0" parTransId="{126AD5F4-FEB9-495C-9520-F181569E1FF1}" sibTransId="{E13A4391-2C19-42D4-9566-42C59AD58F2F}"/>
    <dgm:cxn modelId="{C8921EA1-691E-4341-874F-2F1091A996E7}" type="presOf" srcId="{166107C5-9D29-4436-A339-C79FFB03545E}" destId="{750726E4-C992-4B6E-8535-E3E03102C4CB}" srcOrd="0" destOrd="0" presId="urn:microsoft.com/office/officeart/2016/7/layout/VerticalSolidActionList"/>
    <dgm:cxn modelId="{277E78A8-0F62-4A16-80E8-613E48F4BD2B}" type="presOf" srcId="{EBF81D62-4016-472C-84B7-BFBF9FECAB5A}" destId="{69C3EEC8-2139-4678-89D9-51588CD07C5E}" srcOrd="0" destOrd="0" presId="urn:microsoft.com/office/officeart/2016/7/layout/VerticalSolidActionList"/>
    <dgm:cxn modelId="{C55965AC-664B-4A24-94B9-E0965639A9B5}" type="presOf" srcId="{89E62318-D57D-4389-9B8D-87C768E9C3FA}" destId="{C68DE088-C436-4698-968E-455216436910}" srcOrd="0" destOrd="0" presId="urn:microsoft.com/office/officeart/2016/7/layout/VerticalSolidActionList"/>
    <dgm:cxn modelId="{F732EEAC-031E-48A5-BB0B-01CC894E46E4}" type="presOf" srcId="{2C08DE18-EE3B-4F2C-8977-2846B44EAC17}" destId="{E814ACBB-1174-457F-88F8-01B2B879015A}" srcOrd="0" destOrd="0" presId="urn:microsoft.com/office/officeart/2016/7/layout/VerticalSolidActionList"/>
    <dgm:cxn modelId="{7D8B7BBB-A673-4FE8-8340-DFD084140664}" srcId="{5512CEF5-65F6-4AF3-864C-161DE836F576}" destId="{89E62318-D57D-4389-9B8D-87C768E9C3FA}" srcOrd="3" destOrd="0" parTransId="{5C4794E9-6EC2-4270-B8CE-0DDB847EB567}" sibTransId="{F3318A03-5428-4E2B-82F2-405FCA013459}"/>
    <dgm:cxn modelId="{B20F76CD-B7CA-4ACD-B21C-C4C8A8AF2DBF}" srcId="{F33D0E18-6FAB-4BC0-B995-8B1C64C6639D}" destId="{953E29C1-C4BE-4252-A16E-587A6A6B1537}" srcOrd="0" destOrd="0" parTransId="{3A812568-41BB-4C0D-998E-27DADB0E283F}" sibTransId="{331A13F6-ADCC-4D58-A477-BF6FDDF4494C}"/>
    <dgm:cxn modelId="{D725A5CE-2BC8-4A4A-B97D-359E654E4434}" srcId="{40F7F511-EAEF-45F0-A9DA-7C5F37C37798}" destId="{B5C6C1F9-10CA-47BE-BE97-75F68EA06F4A}" srcOrd="0" destOrd="0" parTransId="{C024866B-EFC8-46DD-A6E7-8ECE0C5AA326}" sibTransId="{14D82535-0FC6-465A-8B0E-5F68A153756A}"/>
    <dgm:cxn modelId="{DE2962D9-5A01-4D6C-9B4B-0B9FCAEE55FB}" type="presOf" srcId="{5512CEF5-65F6-4AF3-864C-161DE836F576}" destId="{ECFA201B-8C79-4829-8DA1-8511AF2188AC}" srcOrd="0" destOrd="0" presId="urn:microsoft.com/office/officeart/2016/7/layout/VerticalSolidActionList"/>
    <dgm:cxn modelId="{37D31BE7-18B0-48E2-B7C5-48F390507C41}" srcId="{2C08DE18-EE3B-4F2C-8977-2846B44EAC17}" destId="{EBF81D62-4016-472C-84B7-BFBF9FECAB5A}" srcOrd="0" destOrd="0" parTransId="{DB1FBA5E-0E05-428A-A444-9E99F6C45DD3}" sibTransId="{EB008816-E987-4DB5-9D91-027BDD58DE24}"/>
    <dgm:cxn modelId="{1F06BBE9-9E86-4C10-B7EB-9EEE42060056}" type="presOf" srcId="{F33D0E18-6FAB-4BC0-B995-8B1C64C6639D}" destId="{8A1E92FD-B598-460F-B3C2-DE90E843A81E}" srcOrd="0" destOrd="0" presId="urn:microsoft.com/office/officeart/2016/7/layout/VerticalSolidActionList"/>
    <dgm:cxn modelId="{2B1C22FF-8EFC-434E-BE89-D7086FDC68E0}" type="presOf" srcId="{40F7F511-EAEF-45F0-A9DA-7C5F37C37798}" destId="{BECE4C15-0C2C-4536-A9B7-E7377EC25A2B}" srcOrd="0" destOrd="0" presId="urn:microsoft.com/office/officeart/2016/7/layout/VerticalSolidActionList"/>
    <dgm:cxn modelId="{54BEC6B5-DF86-4F96-B623-51E451C01BF0}" type="presParOf" srcId="{ECFA201B-8C79-4829-8DA1-8511AF2188AC}" destId="{C4B90102-7D70-4D54-99C9-88DE120D2816}" srcOrd="0" destOrd="0" presId="urn:microsoft.com/office/officeart/2016/7/layout/VerticalSolidActionList"/>
    <dgm:cxn modelId="{7FC7B60C-4824-4610-9957-D78B97429EA1}" type="presParOf" srcId="{C4B90102-7D70-4D54-99C9-88DE120D2816}" destId="{8A1E92FD-B598-460F-B3C2-DE90E843A81E}" srcOrd="0" destOrd="0" presId="urn:microsoft.com/office/officeart/2016/7/layout/VerticalSolidActionList"/>
    <dgm:cxn modelId="{6631AFC0-5116-4268-8B37-331EDCFC7F13}" type="presParOf" srcId="{C4B90102-7D70-4D54-99C9-88DE120D2816}" destId="{76D59BA5-612C-475B-9A06-2533DF488C03}" srcOrd="1" destOrd="0" presId="urn:microsoft.com/office/officeart/2016/7/layout/VerticalSolidActionList"/>
    <dgm:cxn modelId="{AC4AEC4A-8C87-429E-992D-E2C959CE40FF}" type="presParOf" srcId="{ECFA201B-8C79-4829-8DA1-8511AF2188AC}" destId="{A5B4C1EC-4ECA-4E69-924D-A6906215E670}" srcOrd="1" destOrd="0" presId="urn:microsoft.com/office/officeart/2016/7/layout/VerticalSolidActionList"/>
    <dgm:cxn modelId="{726E45FD-54D0-48B3-B321-791988E3170E}" type="presParOf" srcId="{ECFA201B-8C79-4829-8DA1-8511AF2188AC}" destId="{B3226867-A621-4574-8510-64C250D98072}" srcOrd="2" destOrd="0" presId="urn:microsoft.com/office/officeart/2016/7/layout/VerticalSolidActionList"/>
    <dgm:cxn modelId="{BF4969D6-39EE-435B-B452-22E9C6B476B6}" type="presParOf" srcId="{B3226867-A621-4574-8510-64C250D98072}" destId="{BECE4C15-0C2C-4536-A9B7-E7377EC25A2B}" srcOrd="0" destOrd="0" presId="urn:microsoft.com/office/officeart/2016/7/layout/VerticalSolidActionList"/>
    <dgm:cxn modelId="{D632ACB8-F56A-48DA-AC4A-E58EEEAFC76A}" type="presParOf" srcId="{B3226867-A621-4574-8510-64C250D98072}" destId="{62FCF1A2-85CA-4D70-A09A-D4ACF8085D41}" srcOrd="1" destOrd="0" presId="urn:microsoft.com/office/officeart/2016/7/layout/VerticalSolidActionList"/>
    <dgm:cxn modelId="{7C3F9FAE-EDE9-4D49-BB35-187C51DB7CB0}" type="presParOf" srcId="{ECFA201B-8C79-4829-8DA1-8511AF2188AC}" destId="{157D36F0-85CC-40E1-A132-515292C7EF50}" srcOrd="3" destOrd="0" presId="urn:microsoft.com/office/officeart/2016/7/layout/VerticalSolidActionList"/>
    <dgm:cxn modelId="{07C48604-2A60-46E2-B3D6-5D6AF21CD549}" type="presParOf" srcId="{ECFA201B-8C79-4829-8DA1-8511AF2188AC}" destId="{F9422BF0-9BC8-4B86-8E95-366D94FC98ED}" srcOrd="4" destOrd="0" presId="urn:microsoft.com/office/officeart/2016/7/layout/VerticalSolidActionList"/>
    <dgm:cxn modelId="{63059B6E-C648-4631-A49C-81200592FF78}" type="presParOf" srcId="{F9422BF0-9BC8-4B86-8E95-366D94FC98ED}" destId="{E814ACBB-1174-457F-88F8-01B2B879015A}" srcOrd="0" destOrd="0" presId="urn:microsoft.com/office/officeart/2016/7/layout/VerticalSolidActionList"/>
    <dgm:cxn modelId="{AF029E14-79BF-4FD3-8C74-F6F843BD1B1C}" type="presParOf" srcId="{F9422BF0-9BC8-4B86-8E95-366D94FC98ED}" destId="{69C3EEC8-2139-4678-89D9-51588CD07C5E}" srcOrd="1" destOrd="0" presId="urn:microsoft.com/office/officeart/2016/7/layout/VerticalSolidActionList"/>
    <dgm:cxn modelId="{52534E81-F55F-427A-9B3C-F506E6EBCE01}" type="presParOf" srcId="{ECFA201B-8C79-4829-8DA1-8511AF2188AC}" destId="{F1DCD3C9-0BE8-458E-8686-768752CB8124}" srcOrd="5" destOrd="0" presId="urn:microsoft.com/office/officeart/2016/7/layout/VerticalSolidActionList"/>
    <dgm:cxn modelId="{BF23E5DE-050E-43DA-8780-C824E268149F}" type="presParOf" srcId="{ECFA201B-8C79-4829-8DA1-8511AF2188AC}" destId="{EF28A5A2-7FD1-4B78-9C47-EE66F92E16BE}" srcOrd="6" destOrd="0" presId="urn:microsoft.com/office/officeart/2016/7/layout/VerticalSolidActionList"/>
    <dgm:cxn modelId="{AD2C8191-7CFE-4697-BBB8-FB37797506AE}" type="presParOf" srcId="{EF28A5A2-7FD1-4B78-9C47-EE66F92E16BE}" destId="{C68DE088-C436-4698-968E-455216436910}" srcOrd="0" destOrd="0" presId="urn:microsoft.com/office/officeart/2016/7/layout/VerticalSolidActionList"/>
    <dgm:cxn modelId="{3196A0D9-9AF6-4CA1-A894-5D9C00B259C4}" type="presParOf" srcId="{EF28A5A2-7FD1-4B78-9C47-EE66F92E16BE}" destId="{3B7E7673-7239-44A0-A2B3-BF751FE77C03}" srcOrd="1" destOrd="0" presId="urn:microsoft.com/office/officeart/2016/7/layout/VerticalSolidActionList"/>
    <dgm:cxn modelId="{9082750D-D9EF-4D29-B5D9-C66D1F5055BF}" type="presParOf" srcId="{ECFA201B-8C79-4829-8DA1-8511AF2188AC}" destId="{9B67CFD5-4C89-42BF-9559-4CAA89F382E4}" srcOrd="7" destOrd="0" presId="urn:microsoft.com/office/officeart/2016/7/layout/VerticalSolidActionList"/>
    <dgm:cxn modelId="{DE942A2B-49FE-48EB-81BD-D269E1B7FABB}" type="presParOf" srcId="{ECFA201B-8C79-4829-8DA1-8511AF2188AC}" destId="{DCC88514-ED49-4088-A2CF-6122732DECC3}" srcOrd="8" destOrd="0" presId="urn:microsoft.com/office/officeart/2016/7/layout/VerticalSolidActionList"/>
    <dgm:cxn modelId="{C45413A7-BAFC-4401-A6D8-2674F64E0565}" type="presParOf" srcId="{DCC88514-ED49-4088-A2CF-6122732DECC3}" destId="{7842C6BA-0964-4EFB-95E8-F3B1DD01D258}" srcOrd="0" destOrd="0" presId="urn:microsoft.com/office/officeart/2016/7/layout/VerticalSolidActionList"/>
    <dgm:cxn modelId="{EA6E7D74-B287-49E6-9ADF-805AA79F4440}" type="presParOf" srcId="{DCC88514-ED49-4088-A2CF-6122732DECC3}" destId="{750726E4-C992-4B6E-8535-E3E03102C4CB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B623C-80A8-44C1-88B1-04F3409ABCBC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9597235-D8EA-4497-97D2-5AB8D75FB710}">
      <dgm:prSet/>
      <dgm:spPr/>
      <dgm:t>
        <a:bodyPr/>
        <a:lstStyle/>
        <a:p>
          <a:r>
            <a:rPr lang="en-US" dirty="0"/>
            <a:t>Slide 16</a:t>
          </a:r>
        </a:p>
      </dgm:t>
    </dgm:pt>
    <dgm:pt modelId="{4F8751C5-9CFE-4296-B5D4-85B067AECDC7}" type="parTrans" cxnId="{760C5684-562D-4EB7-AA08-3557A649E9F0}">
      <dgm:prSet/>
      <dgm:spPr/>
      <dgm:t>
        <a:bodyPr/>
        <a:lstStyle/>
        <a:p>
          <a:endParaRPr lang="en-US"/>
        </a:p>
      </dgm:t>
    </dgm:pt>
    <dgm:pt modelId="{81F13651-4621-4BCB-8531-1123C44876CB}" type="sibTrans" cxnId="{760C5684-562D-4EB7-AA08-3557A649E9F0}">
      <dgm:prSet/>
      <dgm:spPr/>
      <dgm:t>
        <a:bodyPr/>
        <a:lstStyle/>
        <a:p>
          <a:endParaRPr lang="en-US"/>
        </a:p>
      </dgm:t>
    </dgm:pt>
    <dgm:pt modelId="{533B0E8F-5DB3-4254-8404-D9EDB41526BF}">
      <dgm:prSet/>
      <dgm:spPr/>
      <dgm:t>
        <a:bodyPr/>
        <a:lstStyle/>
        <a:p>
          <a:r>
            <a:rPr lang="en-GB" dirty="0">
              <a:latin typeface="+mn-lt"/>
              <a:cs typeface="Arial"/>
            </a:rPr>
            <a:t>2022 UK A level entries by subject</a:t>
          </a:r>
          <a:endParaRPr lang="en-US" dirty="0"/>
        </a:p>
      </dgm:t>
    </dgm:pt>
    <dgm:pt modelId="{733AE81F-25D5-46DA-A1E8-D74F4B28E61C}" type="parTrans" cxnId="{E348456C-24D9-470E-9B24-7BC0A853A741}">
      <dgm:prSet/>
      <dgm:spPr/>
      <dgm:t>
        <a:bodyPr/>
        <a:lstStyle/>
        <a:p>
          <a:endParaRPr lang="en-US"/>
        </a:p>
      </dgm:t>
    </dgm:pt>
    <dgm:pt modelId="{A326B12A-4537-42F1-AED0-0FCDA41A477E}" type="sibTrans" cxnId="{E348456C-24D9-470E-9B24-7BC0A853A741}">
      <dgm:prSet/>
      <dgm:spPr/>
      <dgm:t>
        <a:bodyPr/>
        <a:lstStyle/>
        <a:p>
          <a:endParaRPr lang="en-US"/>
        </a:p>
      </dgm:t>
    </dgm:pt>
    <dgm:pt modelId="{2EFAFB96-854A-4309-AAEB-298762069174}">
      <dgm:prSet/>
      <dgm:spPr/>
      <dgm:t>
        <a:bodyPr/>
        <a:lstStyle/>
        <a:p>
          <a:r>
            <a:rPr lang="en-US" dirty="0"/>
            <a:t>Slide 17</a:t>
          </a:r>
        </a:p>
      </dgm:t>
    </dgm:pt>
    <dgm:pt modelId="{6619FFF0-8C73-4098-980C-EBF4E2E2DF4F}" type="parTrans" cxnId="{3864AF13-3774-4677-8CAB-B223785C100A}">
      <dgm:prSet/>
      <dgm:spPr/>
      <dgm:t>
        <a:bodyPr/>
        <a:lstStyle/>
        <a:p>
          <a:endParaRPr lang="en-US"/>
        </a:p>
      </dgm:t>
    </dgm:pt>
    <dgm:pt modelId="{AF7A48C0-70BC-4433-B675-3566D96F439C}" type="sibTrans" cxnId="{3864AF13-3774-4677-8CAB-B223785C100A}">
      <dgm:prSet/>
      <dgm:spPr/>
      <dgm:t>
        <a:bodyPr/>
        <a:lstStyle/>
        <a:p>
          <a:endParaRPr lang="en-US"/>
        </a:p>
      </dgm:t>
    </dgm:pt>
    <dgm:pt modelId="{54EA70D5-98EE-4F70-9669-F298C3BB81F8}">
      <dgm:prSet/>
      <dgm:spPr/>
      <dgm:t>
        <a:bodyPr/>
        <a:lstStyle/>
        <a:p>
          <a:r>
            <a:rPr lang="en-GB" dirty="0">
              <a:latin typeface="+mn-lt"/>
              <a:cs typeface="Arial"/>
            </a:rPr>
            <a:t>2022 A level entries in England by subject – female</a:t>
          </a:r>
          <a:endParaRPr lang="en-US" dirty="0"/>
        </a:p>
      </dgm:t>
    </dgm:pt>
    <dgm:pt modelId="{A6B4C879-C6C1-4A0B-A3FE-EEEEBA025F81}" type="parTrans" cxnId="{5EB66B9F-6AC0-496B-A608-0F72D73A1FBC}">
      <dgm:prSet/>
      <dgm:spPr/>
      <dgm:t>
        <a:bodyPr/>
        <a:lstStyle/>
        <a:p>
          <a:endParaRPr lang="en-US"/>
        </a:p>
      </dgm:t>
    </dgm:pt>
    <dgm:pt modelId="{ED294A91-EB76-4DC8-B9D2-C0A0C3CFA66A}" type="sibTrans" cxnId="{5EB66B9F-6AC0-496B-A608-0F72D73A1FBC}">
      <dgm:prSet/>
      <dgm:spPr/>
      <dgm:t>
        <a:bodyPr/>
        <a:lstStyle/>
        <a:p>
          <a:endParaRPr lang="en-US"/>
        </a:p>
      </dgm:t>
    </dgm:pt>
    <dgm:pt modelId="{36D721C1-8A17-45E3-9EF4-4ADAFC52683B}">
      <dgm:prSet/>
      <dgm:spPr/>
      <dgm:t>
        <a:bodyPr/>
        <a:lstStyle/>
        <a:p>
          <a:r>
            <a:rPr lang="en-US" dirty="0"/>
            <a:t>Slide 18</a:t>
          </a:r>
        </a:p>
      </dgm:t>
    </dgm:pt>
    <dgm:pt modelId="{DA701182-BA60-4769-88D1-C310EDF1BFF0}" type="parTrans" cxnId="{46FB72D2-A3F3-4FF1-8401-8857F31E73A4}">
      <dgm:prSet/>
      <dgm:spPr/>
      <dgm:t>
        <a:bodyPr/>
        <a:lstStyle/>
        <a:p>
          <a:endParaRPr lang="en-US"/>
        </a:p>
      </dgm:t>
    </dgm:pt>
    <dgm:pt modelId="{7E061C82-A1D1-4CF0-914F-C6AB4F8A01E3}" type="sibTrans" cxnId="{46FB72D2-A3F3-4FF1-8401-8857F31E73A4}">
      <dgm:prSet/>
      <dgm:spPr/>
      <dgm:t>
        <a:bodyPr/>
        <a:lstStyle/>
        <a:p>
          <a:endParaRPr lang="en-US"/>
        </a:p>
      </dgm:t>
    </dgm:pt>
    <dgm:pt modelId="{9C74C798-060C-4FA2-8DB3-A78B932CDD63}">
      <dgm:prSet/>
      <dgm:spPr/>
      <dgm:t>
        <a:bodyPr/>
        <a:lstStyle/>
        <a:p>
          <a:r>
            <a:rPr lang="en-GB" dirty="0">
              <a:latin typeface="+mn-lt"/>
              <a:cs typeface="Arial"/>
            </a:rPr>
            <a:t>2022 A level entries in England by subject – male</a:t>
          </a:r>
          <a:endParaRPr lang="en-US" dirty="0"/>
        </a:p>
      </dgm:t>
    </dgm:pt>
    <dgm:pt modelId="{ED1BBBD9-B5FB-444F-AF5C-37A4965F9DD0}" type="parTrans" cxnId="{9BF50676-F640-4CBA-A01E-E5E095EF34BE}">
      <dgm:prSet/>
      <dgm:spPr/>
      <dgm:t>
        <a:bodyPr/>
        <a:lstStyle/>
        <a:p>
          <a:endParaRPr lang="en-US"/>
        </a:p>
      </dgm:t>
    </dgm:pt>
    <dgm:pt modelId="{1ECB7AA2-B3E2-4D19-88BA-7FDFB9BB775B}" type="sibTrans" cxnId="{9BF50676-F640-4CBA-A01E-E5E095EF34BE}">
      <dgm:prSet/>
      <dgm:spPr/>
      <dgm:t>
        <a:bodyPr/>
        <a:lstStyle/>
        <a:p>
          <a:endParaRPr lang="en-US"/>
        </a:p>
      </dgm:t>
    </dgm:pt>
    <dgm:pt modelId="{C0C381C1-ED80-4A0C-B951-66A3BB2562F3}">
      <dgm:prSet/>
      <dgm:spPr/>
      <dgm:t>
        <a:bodyPr/>
        <a:lstStyle/>
        <a:p>
          <a:r>
            <a:rPr lang="en-US" dirty="0"/>
            <a:t>Slide 19</a:t>
          </a:r>
        </a:p>
      </dgm:t>
    </dgm:pt>
    <dgm:pt modelId="{EF298BB9-B86D-45C1-9837-DA210254C854}" type="parTrans" cxnId="{50303FD0-37EF-4798-BC0D-A8EDCA0254C7}">
      <dgm:prSet/>
      <dgm:spPr/>
      <dgm:t>
        <a:bodyPr/>
        <a:lstStyle/>
        <a:p>
          <a:endParaRPr lang="en-US"/>
        </a:p>
      </dgm:t>
    </dgm:pt>
    <dgm:pt modelId="{8C0752A3-0D72-44E1-AFC4-9C655C5E0D96}" type="sibTrans" cxnId="{50303FD0-37EF-4798-BC0D-A8EDCA0254C7}">
      <dgm:prSet/>
      <dgm:spPr/>
      <dgm:t>
        <a:bodyPr/>
        <a:lstStyle/>
        <a:p>
          <a:endParaRPr lang="en-US"/>
        </a:p>
      </dgm:t>
    </dgm:pt>
    <dgm:pt modelId="{46792C1C-2523-478E-8A93-2AFE24C9ED8D}">
      <dgm:prSet/>
      <dgm:spPr/>
      <dgm:t>
        <a:bodyPr/>
        <a:lstStyle/>
        <a:p>
          <a:r>
            <a:rPr lang="en-GB" dirty="0">
              <a:latin typeface="+mn-lt"/>
              <a:cs typeface="Arial"/>
            </a:rPr>
            <a:t>Gender split for A level entries in the UK 2022</a:t>
          </a:r>
          <a:endParaRPr lang="en-US" dirty="0"/>
        </a:p>
      </dgm:t>
    </dgm:pt>
    <dgm:pt modelId="{D75C96C4-26CB-4A77-9DA1-92F402F64CE5}" type="parTrans" cxnId="{842AED98-1DEA-41AC-8D46-1830651F9673}">
      <dgm:prSet/>
      <dgm:spPr/>
      <dgm:t>
        <a:bodyPr/>
        <a:lstStyle/>
        <a:p>
          <a:endParaRPr lang="en-US"/>
        </a:p>
      </dgm:t>
    </dgm:pt>
    <dgm:pt modelId="{E39D6673-F824-4683-A0EE-1022E2B6DC16}" type="sibTrans" cxnId="{842AED98-1DEA-41AC-8D46-1830651F9673}">
      <dgm:prSet/>
      <dgm:spPr/>
      <dgm:t>
        <a:bodyPr/>
        <a:lstStyle/>
        <a:p>
          <a:endParaRPr lang="en-US"/>
        </a:p>
      </dgm:t>
    </dgm:pt>
    <dgm:pt modelId="{8E0CCC54-FE79-49A5-ABA8-B277C583696C}">
      <dgm:prSet/>
      <dgm:spPr/>
      <dgm:t>
        <a:bodyPr/>
        <a:lstStyle/>
        <a:p>
          <a:r>
            <a:rPr lang="en-US" dirty="0"/>
            <a:t>Slide 20</a:t>
          </a:r>
        </a:p>
      </dgm:t>
    </dgm:pt>
    <dgm:pt modelId="{E407BCDB-B923-4BEC-97F3-E9B1D0DCADFE}" type="parTrans" cxnId="{37E094D0-A3B1-4762-A5E6-38B4CA54B112}">
      <dgm:prSet/>
      <dgm:spPr/>
      <dgm:t>
        <a:bodyPr/>
        <a:lstStyle/>
        <a:p>
          <a:endParaRPr lang="en-US"/>
        </a:p>
      </dgm:t>
    </dgm:pt>
    <dgm:pt modelId="{1855F221-744A-4AF3-A559-A182BE0607C4}" type="sibTrans" cxnId="{37E094D0-A3B1-4762-A5E6-38B4CA54B112}">
      <dgm:prSet/>
      <dgm:spPr/>
      <dgm:t>
        <a:bodyPr/>
        <a:lstStyle/>
        <a:p>
          <a:endParaRPr lang="en-US"/>
        </a:p>
      </dgm:t>
    </dgm:pt>
    <dgm:pt modelId="{4BC5AAEF-CAC3-4AC4-A73C-AA8CC9034CAA}">
      <dgm:prSet/>
      <dgm:spPr/>
      <dgm:t>
        <a:bodyPr/>
        <a:lstStyle/>
        <a:p>
          <a:r>
            <a:rPr lang="en-GB" dirty="0">
              <a:latin typeface="+mn-lt"/>
              <a:cs typeface="Arial"/>
            </a:rPr>
            <a:t>Gender balance in A level entries in the UK 2022</a:t>
          </a:r>
          <a:endParaRPr lang="en-US" dirty="0"/>
        </a:p>
      </dgm:t>
    </dgm:pt>
    <dgm:pt modelId="{1134B606-2724-4B33-AE66-5C33E4FEFFA2}" type="parTrans" cxnId="{C84C4C7B-9CC6-4CCF-B842-C29E5C58B18E}">
      <dgm:prSet/>
      <dgm:spPr/>
      <dgm:t>
        <a:bodyPr/>
        <a:lstStyle/>
        <a:p>
          <a:endParaRPr lang="en-US"/>
        </a:p>
      </dgm:t>
    </dgm:pt>
    <dgm:pt modelId="{BD181E55-49CF-4C67-8F54-3BD121071223}" type="sibTrans" cxnId="{C84C4C7B-9CC6-4CCF-B842-C29E5C58B18E}">
      <dgm:prSet/>
      <dgm:spPr/>
      <dgm:t>
        <a:bodyPr/>
        <a:lstStyle/>
        <a:p>
          <a:endParaRPr lang="en-US"/>
        </a:p>
      </dgm:t>
    </dgm:pt>
    <dgm:pt modelId="{25320FEC-8ACA-434E-9AFD-5DC4A7735111}">
      <dgm:prSet/>
      <dgm:spPr/>
      <dgm:t>
        <a:bodyPr/>
        <a:lstStyle/>
        <a:p>
          <a:r>
            <a:rPr lang="en-US" dirty="0"/>
            <a:t>Slides 21&amp;22</a:t>
          </a:r>
        </a:p>
      </dgm:t>
    </dgm:pt>
    <dgm:pt modelId="{43F7BB53-FA17-494A-A073-D45621047B15}" type="parTrans" cxnId="{D2AC696D-896E-4AAF-9644-66301C7F8A76}">
      <dgm:prSet/>
      <dgm:spPr/>
      <dgm:t>
        <a:bodyPr/>
        <a:lstStyle/>
        <a:p>
          <a:endParaRPr lang="en-US"/>
        </a:p>
      </dgm:t>
    </dgm:pt>
    <dgm:pt modelId="{9D7E32C9-EF14-4D7C-8DF5-392A7553DB28}" type="sibTrans" cxnId="{D2AC696D-896E-4AAF-9644-66301C7F8A76}">
      <dgm:prSet/>
      <dgm:spPr/>
      <dgm:t>
        <a:bodyPr/>
        <a:lstStyle/>
        <a:p>
          <a:endParaRPr lang="en-US"/>
        </a:p>
      </dgm:t>
    </dgm:pt>
    <dgm:pt modelId="{C23AE439-3128-4EC6-B20D-4B6B3FFA30FA}">
      <dgm:prSet/>
      <dgm:spPr/>
      <dgm:t>
        <a:bodyPr/>
        <a:lstStyle/>
        <a:p>
          <a:r>
            <a:rPr lang="en-GB" dirty="0">
              <a:latin typeface="+mn-lt"/>
              <a:cs typeface="Arial"/>
            </a:rPr>
            <a:t>Summary of changes since 2016 </a:t>
          </a:r>
          <a:endParaRPr lang="en-US" dirty="0"/>
        </a:p>
      </dgm:t>
    </dgm:pt>
    <dgm:pt modelId="{9EA44EC0-881C-4B4C-B9F7-3630294392CD}" type="parTrans" cxnId="{65BCB15F-326C-426B-AA6C-A2AF3437014E}">
      <dgm:prSet/>
      <dgm:spPr/>
      <dgm:t>
        <a:bodyPr/>
        <a:lstStyle/>
        <a:p>
          <a:endParaRPr lang="en-US"/>
        </a:p>
      </dgm:t>
    </dgm:pt>
    <dgm:pt modelId="{00EBD7DE-A243-4DFE-A644-4DCA8F3BE94E}" type="sibTrans" cxnId="{65BCB15F-326C-426B-AA6C-A2AF3437014E}">
      <dgm:prSet/>
      <dgm:spPr/>
      <dgm:t>
        <a:bodyPr/>
        <a:lstStyle/>
        <a:p>
          <a:endParaRPr lang="en-US"/>
        </a:p>
      </dgm:t>
    </dgm:pt>
    <dgm:pt modelId="{77653B78-6449-4EE0-9DBC-4B36FC3E5890}" type="pres">
      <dgm:prSet presAssocID="{176B623C-80A8-44C1-88B1-04F3409ABCBC}" presName="Name0" presStyleCnt="0">
        <dgm:presLayoutVars>
          <dgm:dir/>
          <dgm:animLvl val="lvl"/>
          <dgm:resizeHandles val="exact"/>
        </dgm:presLayoutVars>
      </dgm:prSet>
      <dgm:spPr/>
    </dgm:pt>
    <dgm:pt modelId="{18CCC254-E22D-4F92-B05C-F560054E917D}" type="pres">
      <dgm:prSet presAssocID="{49597235-D8EA-4497-97D2-5AB8D75FB710}" presName="linNode" presStyleCnt="0"/>
      <dgm:spPr/>
    </dgm:pt>
    <dgm:pt modelId="{1CAD44AB-2185-4CDB-8F6C-BB52D41C7691}" type="pres">
      <dgm:prSet presAssocID="{49597235-D8EA-4497-97D2-5AB8D75FB710}" presName="parentText" presStyleLbl="alignNode1" presStyleIdx="0" presStyleCnt="6">
        <dgm:presLayoutVars>
          <dgm:chMax val="1"/>
          <dgm:bulletEnabled/>
        </dgm:presLayoutVars>
      </dgm:prSet>
      <dgm:spPr/>
    </dgm:pt>
    <dgm:pt modelId="{32B4E2FA-03C2-4532-A67D-AADF13200799}" type="pres">
      <dgm:prSet presAssocID="{49597235-D8EA-4497-97D2-5AB8D75FB710}" presName="descendantText" presStyleLbl="alignAccFollowNode1" presStyleIdx="0" presStyleCnt="6">
        <dgm:presLayoutVars>
          <dgm:bulletEnabled/>
        </dgm:presLayoutVars>
      </dgm:prSet>
      <dgm:spPr/>
    </dgm:pt>
    <dgm:pt modelId="{F202F11A-CC72-4615-B753-CD58495E3912}" type="pres">
      <dgm:prSet presAssocID="{81F13651-4621-4BCB-8531-1123C44876CB}" presName="sp" presStyleCnt="0"/>
      <dgm:spPr/>
    </dgm:pt>
    <dgm:pt modelId="{BCFFF05C-7A3C-48C1-BE1A-EF679C806BF1}" type="pres">
      <dgm:prSet presAssocID="{2EFAFB96-854A-4309-AAEB-298762069174}" presName="linNode" presStyleCnt="0"/>
      <dgm:spPr/>
    </dgm:pt>
    <dgm:pt modelId="{F33579C5-7D0B-4FFF-83F5-D149B6D29BCA}" type="pres">
      <dgm:prSet presAssocID="{2EFAFB96-854A-4309-AAEB-298762069174}" presName="parentText" presStyleLbl="alignNode1" presStyleIdx="1" presStyleCnt="6">
        <dgm:presLayoutVars>
          <dgm:chMax val="1"/>
          <dgm:bulletEnabled/>
        </dgm:presLayoutVars>
      </dgm:prSet>
      <dgm:spPr/>
    </dgm:pt>
    <dgm:pt modelId="{E54E9768-362C-43BC-B0B6-E5EA62CE068C}" type="pres">
      <dgm:prSet presAssocID="{2EFAFB96-854A-4309-AAEB-298762069174}" presName="descendantText" presStyleLbl="alignAccFollowNode1" presStyleIdx="1" presStyleCnt="6">
        <dgm:presLayoutVars>
          <dgm:bulletEnabled/>
        </dgm:presLayoutVars>
      </dgm:prSet>
      <dgm:spPr/>
    </dgm:pt>
    <dgm:pt modelId="{44204905-3168-4DD7-AC45-7F0D1D56358B}" type="pres">
      <dgm:prSet presAssocID="{AF7A48C0-70BC-4433-B675-3566D96F439C}" presName="sp" presStyleCnt="0"/>
      <dgm:spPr/>
    </dgm:pt>
    <dgm:pt modelId="{9926CFBA-C5DE-4DB4-8021-A16208A7FBCE}" type="pres">
      <dgm:prSet presAssocID="{36D721C1-8A17-45E3-9EF4-4ADAFC52683B}" presName="linNode" presStyleCnt="0"/>
      <dgm:spPr/>
    </dgm:pt>
    <dgm:pt modelId="{DB18E48D-FECE-4AC9-8E33-C138E4BF35B8}" type="pres">
      <dgm:prSet presAssocID="{36D721C1-8A17-45E3-9EF4-4ADAFC52683B}" presName="parentText" presStyleLbl="alignNode1" presStyleIdx="2" presStyleCnt="6">
        <dgm:presLayoutVars>
          <dgm:chMax val="1"/>
          <dgm:bulletEnabled/>
        </dgm:presLayoutVars>
      </dgm:prSet>
      <dgm:spPr/>
    </dgm:pt>
    <dgm:pt modelId="{0CD6B287-230B-4B81-8A4D-3D11EC633B60}" type="pres">
      <dgm:prSet presAssocID="{36D721C1-8A17-45E3-9EF4-4ADAFC52683B}" presName="descendantText" presStyleLbl="alignAccFollowNode1" presStyleIdx="2" presStyleCnt="6">
        <dgm:presLayoutVars>
          <dgm:bulletEnabled/>
        </dgm:presLayoutVars>
      </dgm:prSet>
      <dgm:spPr/>
    </dgm:pt>
    <dgm:pt modelId="{571C810D-D4AC-4FC4-AC9C-A03E148BF25E}" type="pres">
      <dgm:prSet presAssocID="{7E061C82-A1D1-4CF0-914F-C6AB4F8A01E3}" presName="sp" presStyleCnt="0"/>
      <dgm:spPr/>
    </dgm:pt>
    <dgm:pt modelId="{F06C9BA4-688C-4552-847F-F8C606146BCA}" type="pres">
      <dgm:prSet presAssocID="{C0C381C1-ED80-4A0C-B951-66A3BB2562F3}" presName="linNode" presStyleCnt="0"/>
      <dgm:spPr/>
    </dgm:pt>
    <dgm:pt modelId="{A9C9BDA4-0A67-48B3-B986-DDCB03D42BC9}" type="pres">
      <dgm:prSet presAssocID="{C0C381C1-ED80-4A0C-B951-66A3BB2562F3}" presName="parentText" presStyleLbl="alignNode1" presStyleIdx="3" presStyleCnt="6">
        <dgm:presLayoutVars>
          <dgm:chMax val="1"/>
          <dgm:bulletEnabled/>
        </dgm:presLayoutVars>
      </dgm:prSet>
      <dgm:spPr/>
    </dgm:pt>
    <dgm:pt modelId="{A986FE88-B04E-43DB-8DC4-81906403C6CE}" type="pres">
      <dgm:prSet presAssocID="{C0C381C1-ED80-4A0C-B951-66A3BB2562F3}" presName="descendantText" presStyleLbl="alignAccFollowNode1" presStyleIdx="3" presStyleCnt="6">
        <dgm:presLayoutVars>
          <dgm:bulletEnabled/>
        </dgm:presLayoutVars>
      </dgm:prSet>
      <dgm:spPr/>
    </dgm:pt>
    <dgm:pt modelId="{906A3234-CAEF-428B-B604-BDD2ACF55AD6}" type="pres">
      <dgm:prSet presAssocID="{8C0752A3-0D72-44E1-AFC4-9C655C5E0D96}" presName="sp" presStyleCnt="0"/>
      <dgm:spPr/>
    </dgm:pt>
    <dgm:pt modelId="{590C6FE9-AB9E-4660-B7C8-E6FC6F7DB441}" type="pres">
      <dgm:prSet presAssocID="{8E0CCC54-FE79-49A5-ABA8-B277C583696C}" presName="linNode" presStyleCnt="0"/>
      <dgm:spPr/>
    </dgm:pt>
    <dgm:pt modelId="{44F415FD-1B29-40B3-8092-43E7BC3D8D76}" type="pres">
      <dgm:prSet presAssocID="{8E0CCC54-FE79-49A5-ABA8-B277C583696C}" presName="parentText" presStyleLbl="alignNode1" presStyleIdx="4" presStyleCnt="6">
        <dgm:presLayoutVars>
          <dgm:chMax val="1"/>
          <dgm:bulletEnabled/>
        </dgm:presLayoutVars>
      </dgm:prSet>
      <dgm:spPr/>
    </dgm:pt>
    <dgm:pt modelId="{95E8A219-028D-423C-9CB5-ADE541FDD667}" type="pres">
      <dgm:prSet presAssocID="{8E0CCC54-FE79-49A5-ABA8-B277C583696C}" presName="descendantText" presStyleLbl="alignAccFollowNode1" presStyleIdx="4" presStyleCnt="6">
        <dgm:presLayoutVars>
          <dgm:bulletEnabled/>
        </dgm:presLayoutVars>
      </dgm:prSet>
      <dgm:spPr/>
    </dgm:pt>
    <dgm:pt modelId="{C926C49B-1473-4EF3-AD3E-E4BE4D658F21}" type="pres">
      <dgm:prSet presAssocID="{1855F221-744A-4AF3-A559-A182BE0607C4}" presName="sp" presStyleCnt="0"/>
      <dgm:spPr/>
    </dgm:pt>
    <dgm:pt modelId="{92F944C5-77FE-4469-9051-046EE7A06871}" type="pres">
      <dgm:prSet presAssocID="{25320FEC-8ACA-434E-9AFD-5DC4A7735111}" presName="linNode" presStyleCnt="0"/>
      <dgm:spPr/>
    </dgm:pt>
    <dgm:pt modelId="{FFEFA237-48D8-44A7-8B03-C22D9EF46DB7}" type="pres">
      <dgm:prSet presAssocID="{25320FEC-8ACA-434E-9AFD-5DC4A7735111}" presName="parentText" presStyleLbl="alignNode1" presStyleIdx="5" presStyleCnt="6">
        <dgm:presLayoutVars>
          <dgm:chMax val="1"/>
          <dgm:bulletEnabled/>
        </dgm:presLayoutVars>
      </dgm:prSet>
      <dgm:spPr/>
    </dgm:pt>
    <dgm:pt modelId="{241638BF-207A-4492-93BE-243F541937C8}" type="pres">
      <dgm:prSet presAssocID="{25320FEC-8ACA-434E-9AFD-5DC4A7735111}" presName="descendantText" presStyleLbl="alignAccFollowNode1" presStyleIdx="5" presStyleCnt="6">
        <dgm:presLayoutVars>
          <dgm:bulletEnabled/>
        </dgm:presLayoutVars>
      </dgm:prSet>
      <dgm:spPr/>
    </dgm:pt>
  </dgm:ptLst>
  <dgm:cxnLst>
    <dgm:cxn modelId="{B8C44306-677F-427C-ADE5-F7CE5F7A84C1}" type="presOf" srcId="{4BC5AAEF-CAC3-4AC4-A73C-AA8CC9034CAA}" destId="{95E8A219-028D-423C-9CB5-ADE541FDD667}" srcOrd="0" destOrd="0" presId="urn:microsoft.com/office/officeart/2016/7/layout/VerticalSolidActionList"/>
    <dgm:cxn modelId="{3864AF13-3774-4677-8CAB-B223785C100A}" srcId="{176B623C-80A8-44C1-88B1-04F3409ABCBC}" destId="{2EFAFB96-854A-4309-AAEB-298762069174}" srcOrd="1" destOrd="0" parTransId="{6619FFF0-8C73-4098-980C-EBF4E2E2DF4F}" sibTransId="{AF7A48C0-70BC-4433-B675-3566D96F439C}"/>
    <dgm:cxn modelId="{B8BB981E-879D-4BF2-8D74-AF3018B6A2BA}" type="presOf" srcId="{36D721C1-8A17-45E3-9EF4-4ADAFC52683B}" destId="{DB18E48D-FECE-4AC9-8E33-C138E4BF35B8}" srcOrd="0" destOrd="0" presId="urn:microsoft.com/office/officeart/2016/7/layout/VerticalSolidActionList"/>
    <dgm:cxn modelId="{A1B2C425-91B5-4EEB-A808-19B15F6729DD}" type="presOf" srcId="{C23AE439-3128-4EC6-B20D-4B6B3FFA30FA}" destId="{241638BF-207A-4492-93BE-243F541937C8}" srcOrd="0" destOrd="0" presId="urn:microsoft.com/office/officeart/2016/7/layout/VerticalSolidActionList"/>
    <dgm:cxn modelId="{36D5A82C-209D-438F-B80A-451879A56994}" type="presOf" srcId="{176B623C-80A8-44C1-88B1-04F3409ABCBC}" destId="{77653B78-6449-4EE0-9DBC-4B36FC3E5890}" srcOrd="0" destOrd="0" presId="urn:microsoft.com/office/officeart/2016/7/layout/VerticalSolidActionList"/>
    <dgm:cxn modelId="{7C68FF3F-FE8D-4ED6-84FD-6E9296CB85AE}" type="presOf" srcId="{9C74C798-060C-4FA2-8DB3-A78B932CDD63}" destId="{0CD6B287-230B-4B81-8A4D-3D11EC633B60}" srcOrd="0" destOrd="0" presId="urn:microsoft.com/office/officeart/2016/7/layout/VerticalSolidActionList"/>
    <dgm:cxn modelId="{B5ECAB5F-5BED-478F-8FF9-E8704FF2F13A}" type="presOf" srcId="{8E0CCC54-FE79-49A5-ABA8-B277C583696C}" destId="{44F415FD-1B29-40B3-8092-43E7BC3D8D76}" srcOrd="0" destOrd="0" presId="urn:microsoft.com/office/officeart/2016/7/layout/VerticalSolidActionList"/>
    <dgm:cxn modelId="{65BCB15F-326C-426B-AA6C-A2AF3437014E}" srcId="{25320FEC-8ACA-434E-9AFD-5DC4A7735111}" destId="{C23AE439-3128-4EC6-B20D-4B6B3FFA30FA}" srcOrd="0" destOrd="0" parTransId="{9EA44EC0-881C-4B4C-B9F7-3630294392CD}" sibTransId="{00EBD7DE-A243-4DFE-A644-4DCA8F3BE94E}"/>
    <dgm:cxn modelId="{F3D5A948-0F85-407C-A4AA-217B474BB58E}" type="presOf" srcId="{25320FEC-8ACA-434E-9AFD-5DC4A7735111}" destId="{FFEFA237-48D8-44A7-8B03-C22D9EF46DB7}" srcOrd="0" destOrd="0" presId="urn:microsoft.com/office/officeart/2016/7/layout/VerticalSolidActionList"/>
    <dgm:cxn modelId="{E348456C-24D9-470E-9B24-7BC0A853A741}" srcId="{49597235-D8EA-4497-97D2-5AB8D75FB710}" destId="{533B0E8F-5DB3-4254-8404-D9EDB41526BF}" srcOrd="0" destOrd="0" parTransId="{733AE81F-25D5-46DA-A1E8-D74F4B28E61C}" sibTransId="{A326B12A-4537-42F1-AED0-0FCDA41A477E}"/>
    <dgm:cxn modelId="{D2AC696D-896E-4AAF-9644-66301C7F8A76}" srcId="{176B623C-80A8-44C1-88B1-04F3409ABCBC}" destId="{25320FEC-8ACA-434E-9AFD-5DC4A7735111}" srcOrd="5" destOrd="0" parTransId="{43F7BB53-FA17-494A-A073-D45621047B15}" sibTransId="{9D7E32C9-EF14-4D7C-8DF5-392A7553DB28}"/>
    <dgm:cxn modelId="{9BF50676-F640-4CBA-A01E-E5E095EF34BE}" srcId="{36D721C1-8A17-45E3-9EF4-4ADAFC52683B}" destId="{9C74C798-060C-4FA2-8DB3-A78B932CDD63}" srcOrd="0" destOrd="0" parTransId="{ED1BBBD9-B5FB-444F-AF5C-37A4965F9DD0}" sibTransId="{1ECB7AA2-B3E2-4D19-88BA-7FDFB9BB775B}"/>
    <dgm:cxn modelId="{C84C4C7B-9CC6-4CCF-B842-C29E5C58B18E}" srcId="{8E0CCC54-FE79-49A5-ABA8-B277C583696C}" destId="{4BC5AAEF-CAC3-4AC4-A73C-AA8CC9034CAA}" srcOrd="0" destOrd="0" parTransId="{1134B606-2724-4B33-AE66-5C33E4FEFFA2}" sibTransId="{BD181E55-49CF-4C67-8F54-3BD121071223}"/>
    <dgm:cxn modelId="{760C5684-562D-4EB7-AA08-3557A649E9F0}" srcId="{176B623C-80A8-44C1-88B1-04F3409ABCBC}" destId="{49597235-D8EA-4497-97D2-5AB8D75FB710}" srcOrd="0" destOrd="0" parTransId="{4F8751C5-9CFE-4296-B5D4-85B067AECDC7}" sibTransId="{81F13651-4621-4BCB-8531-1123C44876CB}"/>
    <dgm:cxn modelId="{5A914286-AAA0-49C4-9682-864E43FD95E9}" type="presOf" srcId="{C0C381C1-ED80-4A0C-B951-66A3BB2562F3}" destId="{A9C9BDA4-0A67-48B3-B986-DDCB03D42BC9}" srcOrd="0" destOrd="0" presId="urn:microsoft.com/office/officeart/2016/7/layout/VerticalSolidActionList"/>
    <dgm:cxn modelId="{842AED98-1DEA-41AC-8D46-1830651F9673}" srcId="{C0C381C1-ED80-4A0C-B951-66A3BB2562F3}" destId="{46792C1C-2523-478E-8A93-2AFE24C9ED8D}" srcOrd="0" destOrd="0" parTransId="{D75C96C4-26CB-4A77-9DA1-92F402F64CE5}" sibTransId="{E39D6673-F824-4683-A0EE-1022E2B6DC16}"/>
    <dgm:cxn modelId="{5EB66B9F-6AC0-496B-A608-0F72D73A1FBC}" srcId="{2EFAFB96-854A-4309-AAEB-298762069174}" destId="{54EA70D5-98EE-4F70-9669-F298C3BB81F8}" srcOrd="0" destOrd="0" parTransId="{A6B4C879-C6C1-4A0B-A3FE-EEEEBA025F81}" sibTransId="{ED294A91-EB76-4DC8-B9D2-C0A0C3CFA66A}"/>
    <dgm:cxn modelId="{E4B90DA9-4020-4FCD-BAB5-080A11458FDF}" type="presOf" srcId="{533B0E8F-5DB3-4254-8404-D9EDB41526BF}" destId="{32B4E2FA-03C2-4532-A67D-AADF13200799}" srcOrd="0" destOrd="0" presId="urn:microsoft.com/office/officeart/2016/7/layout/VerticalSolidActionList"/>
    <dgm:cxn modelId="{4A4E9FAB-40C9-4448-9996-D8E1155EF4C2}" type="presOf" srcId="{49597235-D8EA-4497-97D2-5AB8D75FB710}" destId="{1CAD44AB-2185-4CDB-8F6C-BB52D41C7691}" srcOrd="0" destOrd="0" presId="urn:microsoft.com/office/officeart/2016/7/layout/VerticalSolidActionList"/>
    <dgm:cxn modelId="{880A0FC6-CA33-4520-89EA-80CC688A1A39}" type="presOf" srcId="{46792C1C-2523-478E-8A93-2AFE24C9ED8D}" destId="{A986FE88-B04E-43DB-8DC4-81906403C6CE}" srcOrd="0" destOrd="0" presId="urn:microsoft.com/office/officeart/2016/7/layout/VerticalSolidActionList"/>
    <dgm:cxn modelId="{BAC269C8-3F23-4201-A0AF-BE1E1B797561}" type="presOf" srcId="{54EA70D5-98EE-4F70-9669-F298C3BB81F8}" destId="{E54E9768-362C-43BC-B0B6-E5EA62CE068C}" srcOrd="0" destOrd="0" presId="urn:microsoft.com/office/officeart/2016/7/layout/VerticalSolidActionList"/>
    <dgm:cxn modelId="{50303FD0-37EF-4798-BC0D-A8EDCA0254C7}" srcId="{176B623C-80A8-44C1-88B1-04F3409ABCBC}" destId="{C0C381C1-ED80-4A0C-B951-66A3BB2562F3}" srcOrd="3" destOrd="0" parTransId="{EF298BB9-B86D-45C1-9837-DA210254C854}" sibTransId="{8C0752A3-0D72-44E1-AFC4-9C655C5E0D96}"/>
    <dgm:cxn modelId="{37E094D0-A3B1-4762-A5E6-38B4CA54B112}" srcId="{176B623C-80A8-44C1-88B1-04F3409ABCBC}" destId="{8E0CCC54-FE79-49A5-ABA8-B277C583696C}" srcOrd="4" destOrd="0" parTransId="{E407BCDB-B923-4BEC-97F3-E9B1D0DCADFE}" sibTransId="{1855F221-744A-4AF3-A559-A182BE0607C4}"/>
    <dgm:cxn modelId="{46FB72D2-A3F3-4FF1-8401-8857F31E73A4}" srcId="{176B623C-80A8-44C1-88B1-04F3409ABCBC}" destId="{36D721C1-8A17-45E3-9EF4-4ADAFC52683B}" srcOrd="2" destOrd="0" parTransId="{DA701182-BA60-4769-88D1-C310EDF1BFF0}" sibTransId="{7E061C82-A1D1-4CF0-914F-C6AB4F8A01E3}"/>
    <dgm:cxn modelId="{BB33F7F7-2280-42A2-8795-AA5A55D46D19}" type="presOf" srcId="{2EFAFB96-854A-4309-AAEB-298762069174}" destId="{F33579C5-7D0B-4FFF-83F5-D149B6D29BCA}" srcOrd="0" destOrd="0" presId="urn:microsoft.com/office/officeart/2016/7/layout/VerticalSolidActionList"/>
    <dgm:cxn modelId="{FC1BB737-0138-46F0-8431-B16821B5BD45}" type="presParOf" srcId="{77653B78-6449-4EE0-9DBC-4B36FC3E5890}" destId="{18CCC254-E22D-4F92-B05C-F560054E917D}" srcOrd="0" destOrd="0" presId="urn:microsoft.com/office/officeart/2016/7/layout/VerticalSolidActionList"/>
    <dgm:cxn modelId="{6F1142DD-4D61-4A92-9A92-6EA24DAE7D8E}" type="presParOf" srcId="{18CCC254-E22D-4F92-B05C-F560054E917D}" destId="{1CAD44AB-2185-4CDB-8F6C-BB52D41C7691}" srcOrd="0" destOrd="0" presId="urn:microsoft.com/office/officeart/2016/7/layout/VerticalSolidActionList"/>
    <dgm:cxn modelId="{9775A4D1-9B8F-42BE-91C2-5CE924DADFF5}" type="presParOf" srcId="{18CCC254-E22D-4F92-B05C-F560054E917D}" destId="{32B4E2FA-03C2-4532-A67D-AADF13200799}" srcOrd="1" destOrd="0" presId="urn:microsoft.com/office/officeart/2016/7/layout/VerticalSolidActionList"/>
    <dgm:cxn modelId="{EA4F1844-32BA-45EA-A91C-A5C76453CA9B}" type="presParOf" srcId="{77653B78-6449-4EE0-9DBC-4B36FC3E5890}" destId="{F202F11A-CC72-4615-B753-CD58495E3912}" srcOrd="1" destOrd="0" presId="urn:microsoft.com/office/officeart/2016/7/layout/VerticalSolidActionList"/>
    <dgm:cxn modelId="{F53A099F-765A-4CD4-9330-4E3913B1ED3F}" type="presParOf" srcId="{77653B78-6449-4EE0-9DBC-4B36FC3E5890}" destId="{BCFFF05C-7A3C-48C1-BE1A-EF679C806BF1}" srcOrd="2" destOrd="0" presId="urn:microsoft.com/office/officeart/2016/7/layout/VerticalSolidActionList"/>
    <dgm:cxn modelId="{98D1DC61-D2E2-432D-978F-BBA8FBEE4A00}" type="presParOf" srcId="{BCFFF05C-7A3C-48C1-BE1A-EF679C806BF1}" destId="{F33579C5-7D0B-4FFF-83F5-D149B6D29BCA}" srcOrd="0" destOrd="0" presId="urn:microsoft.com/office/officeart/2016/7/layout/VerticalSolidActionList"/>
    <dgm:cxn modelId="{27425AB3-75F4-4C98-8610-8701EE21D774}" type="presParOf" srcId="{BCFFF05C-7A3C-48C1-BE1A-EF679C806BF1}" destId="{E54E9768-362C-43BC-B0B6-E5EA62CE068C}" srcOrd="1" destOrd="0" presId="urn:microsoft.com/office/officeart/2016/7/layout/VerticalSolidActionList"/>
    <dgm:cxn modelId="{350D409D-2421-40D8-8743-F55E4F43BDFE}" type="presParOf" srcId="{77653B78-6449-4EE0-9DBC-4B36FC3E5890}" destId="{44204905-3168-4DD7-AC45-7F0D1D56358B}" srcOrd="3" destOrd="0" presId="urn:microsoft.com/office/officeart/2016/7/layout/VerticalSolidActionList"/>
    <dgm:cxn modelId="{D82D9513-E5C4-49B1-87EC-35CD883194C9}" type="presParOf" srcId="{77653B78-6449-4EE0-9DBC-4B36FC3E5890}" destId="{9926CFBA-C5DE-4DB4-8021-A16208A7FBCE}" srcOrd="4" destOrd="0" presId="urn:microsoft.com/office/officeart/2016/7/layout/VerticalSolidActionList"/>
    <dgm:cxn modelId="{97AC95E3-254C-427F-B89E-F7039956BB5F}" type="presParOf" srcId="{9926CFBA-C5DE-4DB4-8021-A16208A7FBCE}" destId="{DB18E48D-FECE-4AC9-8E33-C138E4BF35B8}" srcOrd="0" destOrd="0" presId="urn:microsoft.com/office/officeart/2016/7/layout/VerticalSolidActionList"/>
    <dgm:cxn modelId="{481CB4B1-69E1-4E77-8407-098BD70E2967}" type="presParOf" srcId="{9926CFBA-C5DE-4DB4-8021-A16208A7FBCE}" destId="{0CD6B287-230B-4B81-8A4D-3D11EC633B60}" srcOrd="1" destOrd="0" presId="urn:microsoft.com/office/officeart/2016/7/layout/VerticalSolidActionList"/>
    <dgm:cxn modelId="{688FB9CE-193B-47AB-B96B-C592B20FD5B5}" type="presParOf" srcId="{77653B78-6449-4EE0-9DBC-4B36FC3E5890}" destId="{571C810D-D4AC-4FC4-AC9C-A03E148BF25E}" srcOrd="5" destOrd="0" presId="urn:microsoft.com/office/officeart/2016/7/layout/VerticalSolidActionList"/>
    <dgm:cxn modelId="{4D2F8826-01E0-479D-9394-7C3831F9A8CF}" type="presParOf" srcId="{77653B78-6449-4EE0-9DBC-4B36FC3E5890}" destId="{F06C9BA4-688C-4552-847F-F8C606146BCA}" srcOrd="6" destOrd="0" presId="urn:microsoft.com/office/officeart/2016/7/layout/VerticalSolidActionList"/>
    <dgm:cxn modelId="{1635B7D6-745B-4139-A10F-22482DB7F1E8}" type="presParOf" srcId="{F06C9BA4-688C-4552-847F-F8C606146BCA}" destId="{A9C9BDA4-0A67-48B3-B986-DDCB03D42BC9}" srcOrd="0" destOrd="0" presId="urn:microsoft.com/office/officeart/2016/7/layout/VerticalSolidActionList"/>
    <dgm:cxn modelId="{48E77399-846B-4688-B036-06F82A20E71E}" type="presParOf" srcId="{F06C9BA4-688C-4552-847F-F8C606146BCA}" destId="{A986FE88-B04E-43DB-8DC4-81906403C6CE}" srcOrd="1" destOrd="0" presId="urn:microsoft.com/office/officeart/2016/7/layout/VerticalSolidActionList"/>
    <dgm:cxn modelId="{72F1F4CE-6A36-403A-B7C8-10BA3EDA3B9E}" type="presParOf" srcId="{77653B78-6449-4EE0-9DBC-4B36FC3E5890}" destId="{906A3234-CAEF-428B-B604-BDD2ACF55AD6}" srcOrd="7" destOrd="0" presId="urn:microsoft.com/office/officeart/2016/7/layout/VerticalSolidActionList"/>
    <dgm:cxn modelId="{EB4743DA-2401-4458-9390-96911B04ADBF}" type="presParOf" srcId="{77653B78-6449-4EE0-9DBC-4B36FC3E5890}" destId="{590C6FE9-AB9E-4660-B7C8-E6FC6F7DB441}" srcOrd="8" destOrd="0" presId="urn:microsoft.com/office/officeart/2016/7/layout/VerticalSolidActionList"/>
    <dgm:cxn modelId="{C6866913-F053-43BD-BB9D-149FC98FD3D7}" type="presParOf" srcId="{590C6FE9-AB9E-4660-B7C8-E6FC6F7DB441}" destId="{44F415FD-1B29-40B3-8092-43E7BC3D8D76}" srcOrd="0" destOrd="0" presId="urn:microsoft.com/office/officeart/2016/7/layout/VerticalSolidActionList"/>
    <dgm:cxn modelId="{4F5C24A7-C52D-4751-848E-598A893C82B6}" type="presParOf" srcId="{590C6FE9-AB9E-4660-B7C8-E6FC6F7DB441}" destId="{95E8A219-028D-423C-9CB5-ADE541FDD667}" srcOrd="1" destOrd="0" presId="urn:microsoft.com/office/officeart/2016/7/layout/VerticalSolidActionList"/>
    <dgm:cxn modelId="{E14CDA3F-7D4A-4AC6-AC5C-E9856EE4F0BF}" type="presParOf" srcId="{77653B78-6449-4EE0-9DBC-4B36FC3E5890}" destId="{C926C49B-1473-4EF3-AD3E-E4BE4D658F21}" srcOrd="9" destOrd="0" presId="urn:microsoft.com/office/officeart/2016/7/layout/VerticalSolidActionList"/>
    <dgm:cxn modelId="{7998E8AE-CE09-45D1-99B3-5256D326D3CF}" type="presParOf" srcId="{77653B78-6449-4EE0-9DBC-4B36FC3E5890}" destId="{92F944C5-77FE-4469-9051-046EE7A06871}" srcOrd="10" destOrd="0" presId="urn:microsoft.com/office/officeart/2016/7/layout/VerticalSolidActionList"/>
    <dgm:cxn modelId="{B6C97026-19C6-47B8-A624-332BA0759732}" type="presParOf" srcId="{92F944C5-77FE-4469-9051-046EE7A06871}" destId="{FFEFA237-48D8-44A7-8B03-C22D9EF46DB7}" srcOrd="0" destOrd="0" presId="urn:microsoft.com/office/officeart/2016/7/layout/VerticalSolidActionList"/>
    <dgm:cxn modelId="{30E14B8C-1265-4F39-B7F5-C2A8274E9B73}" type="presParOf" srcId="{92F944C5-77FE-4469-9051-046EE7A06871}" destId="{241638BF-207A-4492-93BE-243F541937C8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4E2FA-03C2-4532-A67D-AADF13200799}">
      <dsp:nvSpPr>
        <dsp:cNvPr id="0" name=""/>
        <dsp:cNvSpPr/>
      </dsp:nvSpPr>
      <dsp:spPr>
        <a:xfrm>
          <a:off x="1645920" y="531"/>
          <a:ext cx="6583680" cy="69083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175473" rIns="127742" bIns="175473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 and AS level Mathematics and Further Mathematics entries in the UK 2003-2022</a:t>
          </a:r>
        </a:p>
      </dsp:txBody>
      <dsp:txXfrm>
        <a:off x="1645920" y="531"/>
        <a:ext cx="6583680" cy="690838"/>
      </dsp:txXfrm>
    </dsp:sp>
    <dsp:sp modelId="{1CAD44AB-2185-4CDB-8F6C-BB52D41C7691}">
      <dsp:nvSpPr>
        <dsp:cNvPr id="0" name=""/>
        <dsp:cNvSpPr/>
      </dsp:nvSpPr>
      <dsp:spPr>
        <a:xfrm>
          <a:off x="0" y="531"/>
          <a:ext cx="1645920" cy="6908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68240" rIns="87097" bIns="6824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Slide 3</a:t>
          </a:r>
        </a:p>
      </dsp:txBody>
      <dsp:txXfrm>
        <a:off x="0" y="531"/>
        <a:ext cx="1645920" cy="690838"/>
      </dsp:txXfrm>
    </dsp:sp>
    <dsp:sp modelId="{E54E9768-362C-43BC-B0B6-E5EA62CE068C}">
      <dsp:nvSpPr>
        <dsp:cNvPr id="0" name=""/>
        <dsp:cNvSpPr/>
      </dsp:nvSpPr>
      <dsp:spPr>
        <a:xfrm>
          <a:off x="1645920" y="732820"/>
          <a:ext cx="6583680" cy="69083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175473" rIns="127742" bIns="175473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 level Mathematics and Further Mathematics entries in the UK 2003-2022</a:t>
          </a:r>
        </a:p>
      </dsp:txBody>
      <dsp:txXfrm>
        <a:off x="1645920" y="732820"/>
        <a:ext cx="6583680" cy="690838"/>
      </dsp:txXfrm>
    </dsp:sp>
    <dsp:sp modelId="{F33579C5-7D0B-4FFF-83F5-D149B6D29BCA}">
      <dsp:nvSpPr>
        <dsp:cNvPr id="0" name=""/>
        <dsp:cNvSpPr/>
      </dsp:nvSpPr>
      <dsp:spPr>
        <a:xfrm>
          <a:off x="0" y="732820"/>
          <a:ext cx="1645920" cy="6908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68240" rIns="87097" bIns="6824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Slide 4</a:t>
          </a:r>
        </a:p>
      </dsp:txBody>
      <dsp:txXfrm>
        <a:off x="0" y="732820"/>
        <a:ext cx="1645920" cy="690838"/>
      </dsp:txXfrm>
    </dsp:sp>
    <dsp:sp modelId="{0CD6B287-230B-4B81-8A4D-3D11EC633B60}">
      <dsp:nvSpPr>
        <dsp:cNvPr id="0" name=""/>
        <dsp:cNvSpPr/>
      </dsp:nvSpPr>
      <dsp:spPr>
        <a:xfrm>
          <a:off x="1645920" y="1465109"/>
          <a:ext cx="6583680" cy="69083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175473" rIns="127742" bIns="175473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 and AS level Mathematics entries in the UK 2003-2022</a:t>
          </a:r>
        </a:p>
      </dsp:txBody>
      <dsp:txXfrm>
        <a:off x="1645920" y="1465109"/>
        <a:ext cx="6583680" cy="690838"/>
      </dsp:txXfrm>
    </dsp:sp>
    <dsp:sp modelId="{DB18E48D-FECE-4AC9-8E33-C138E4BF35B8}">
      <dsp:nvSpPr>
        <dsp:cNvPr id="0" name=""/>
        <dsp:cNvSpPr/>
      </dsp:nvSpPr>
      <dsp:spPr>
        <a:xfrm>
          <a:off x="0" y="1465109"/>
          <a:ext cx="1645920" cy="6908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68240" rIns="87097" bIns="6824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Slide 5</a:t>
          </a:r>
        </a:p>
      </dsp:txBody>
      <dsp:txXfrm>
        <a:off x="0" y="1465109"/>
        <a:ext cx="1645920" cy="690838"/>
      </dsp:txXfrm>
    </dsp:sp>
    <dsp:sp modelId="{A986FE88-B04E-43DB-8DC4-81906403C6CE}">
      <dsp:nvSpPr>
        <dsp:cNvPr id="0" name=""/>
        <dsp:cNvSpPr/>
      </dsp:nvSpPr>
      <dsp:spPr>
        <a:xfrm>
          <a:off x="1645920" y="2197398"/>
          <a:ext cx="6583680" cy="69083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175473" rIns="127742" bIns="175473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 level Mathematics entries in the UK 2003-2022</a:t>
          </a:r>
        </a:p>
      </dsp:txBody>
      <dsp:txXfrm>
        <a:off x="1645920" y="2197398"/>
        <a:ext cx="6583680" cy="690838"/>
      </dsp:txXfrm>
    </dsp:sp>
    <dsp:sp modelId="{A9C9BDA4-0A67-48B3-B986-DDCB03D42BC9}">
      <dsp:nvSpPr>
        <dsp:cNvPr id="0" name=""/>
        <dsp:cNvSpPr/>
      </dsp:nvSpPr>
      <dsp:spPr>
        <a:xfrm>
          <a:off x="0" y="2197398"/>
          <a:ext cx="1645920" cy="6908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68240" rIns="87097" bIns="6824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Slide 6</a:t>
          </a:r>
        </a:p>
      </dsp:txBody>
      <dsp:txXfrm>
        <a:off x="0" y="2197398"/>
        <a:ext cx="1645920" cy="690838"/>
      </dsp:txXfrm>
    </dsp:sp>
    <dsp:sp modelId="{95E8A219-028D-423C-9CB5-ADE541FDD667}">
      <dsp:nvSpPr>
        <dsp:cNvPr id="0" name=""/>
        <dsp:cNvSpPr/>
      </dsp:nvSpPr>
      <dsp:spPr>
        <a:xfrm>
          <a:off x="1645920" y="2929687"/>
          <a:ext cx="6583680" cy="69083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175473" rIns="127742" bIns="175473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 level Further Mathematics entries in the UK 2003-2022</a:t>
          </a:r>
        </a:p>
      </dsp:txBody>
      <dsp:txXfrm>
        <a:off x="1645920" y="2929687"/>
        <a:ext cx="6583680" cy="690838"/>
      </dsp:txXfrm>
    </dsp:sp>
    <dsp:sp modelId="{44F415FD-1B29-40B3-8092-43E7BC3D8D76}">
      <dsp:nvSpPr>
        <dsp:cNvPr id="0" name=""/>
        <dsp:cNvSpPr/>
      </dsp:nvSpPr>
      <dsp:spPr>
        <a:xfrm>
          <a:off x="0" y="2929687"/>
          <a:ext cx="1645920" cy="6908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68240" rIns="87097" bIns="6824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Slide 7</a:t>
          </a:r>
        </a:p>
      </dsp:txBody>
      <dsp:txXfrm>
        <a:off x="0" y="2929687"/>
        <a:ext cx="1645920" cy="690838"/>
      </dsp:txXfrm>
    </dsp:sp>
    <dsp:sp modelId="{241638BF-207A-4492-93BE-243F541937C8}">
      <dsp:nvSpPr>
        <dsp:cNvPr id="0" name=""/>
        <dsp:cNvSpPr/>
      </dsp:nvSpPr>
      <dsp:spPr>
        <a:xfrm>
          <a:off x="1645920" y="3661976"/>
          <a:ext cx="6583680" cy="69083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175473" rIns="127742" bIns="175473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 and AS level Further Mathematics entries in the UK 2022</a:t>
          </a:r>
        </a:p>
      </dsp:txBody>
      <dsp:txXfrm>
        <a:off x="1645920" y="3661976"/>
        <a:ext cx="6583680" cy="690838"/>
      </dsp:txXfrm>
    </dsp:sp>
    <dsp:sp modelId="{FFEFA237-48D8-44A7-8B03-C22D9EF46DB7}">
      <dsp:nvSpPr>
        <dsp:cNvPr id="0" name=""/>
        <dsp:cNvSpPr/>
      </dsp:nvSpPr>
      <dsp:spPr>
        <a:xfrm>
          <a:off x="0" y="3661976"/>
          <a:ext cx="1645920" cy="6908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68240" rIns="87097" bIns="6824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Slide 8</a:t>
          </a:r>
        </a:p>
      </dsp:txBody>
      <dsp:txXfrm>
        <a:off x="0" y="3661976"/>
        <a:ext cx="1645920" cy="690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59BA5-612C-475B-9A06-2533DF488C03}">
      <dsp:nvSpPr>
        <dsp:cNvPr id="0" name=""/>
        <dsp:cNvSpPr/>
      </dsp:nvSpPr>
      <dsp:spPr>
        <a:xfrm>
          <a:off x="1645920" y="1891"/>
          <a:ext cx="6583680" cy="83006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210838" rIns="127742" bIns="21083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 level Mathematics and Further Mathematics entries by gender in England in 2022</a:t>
          </a:r>
        </a:p>
      </dsp:txBody>
      <dsp:txXfrm>
        <a:off x="1645920" y="1891"/>
        <a:ext cx="6583680" cy="830069"/>
      </dsp:txXfrm>
    </dsp:sp>
    <dsp:sp modelId="{8A1E92FD-B598-460F-B3C2-DE90E843A81E}">
      <dsp:nvSpPr>
        <dsp:cNvPr id="0" name=""/>
        <dsp:cNvSpPr/>
      </dsp:nvSpPr>
      <dsp:spPr>
        <a:xfrm>
          <a:off x="0" y="1891"/>
          <a:ext cx="1645920" cy="8300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097" tIns="81992" rIns="87097" bIns="8199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Slide 10</a:t>
          </a:r>
        </a:p>
      </dsp:txBody>
      <dsp:txXfrm>
        <a:off x="0" y="1891"/>
        <a:ext cx="1645920" cy="830069"/>
      </dsp:txXfrm>
    </dsp:sp>
    <dsp:sp modelId="{62FCF1A2-85CA-4D70-A09A-D4ACF8085D41}">
      <dsp:nvSpPr>
        <dsp:cNvPr id="0" name=""/>
        <dsp:cNvSpPr/>
      </dsp:nvSpPr>
      <dsp:spPr>
        <a:xfrm>
          <a:off x="1645920" y="881765"/>
          <a:ext cx="6583680" cy="83006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210838" rIns="127742" bIns="21083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 level Mathematics entries in England by gender 2005-2022</a:t>
          </a:r>
        </a:p>
      </dsp:txBody>
      <dsp:txXfrm>
        <a:off x="1645920" y="881765"/>
        <a:ext cx="6583680" cy="830069"/>
      </dsp:txXfrm>
    </dsp:sp>
    <dsp:sp modelId="{BECE4C15-0C2C-4536-A9B7-E7377EC25A2B}">
      <dsp:nvSpPr>
        <dsp:cNvPr id="0" name=""/>
        <dsp:cNvSpPr/>
      </dsp:nvSpPr>
      <dsp:spPr>
        <a:xfrm>
          <a:off x="0" y="881765"/>
          <a:ext cx="1645920" cy="8300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097" tIns="81992" rIns="87097" bIns="8199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Slide 11</a:t>
          </a:r>
        </a:p>
      </dsp:txBody>
      <dsp:txXfrm>
        <a:off x="0" y="881765"/>
        <a:ext cx="1645920" cy="830069"/>
      </dsp:txXfrm>
    </dsp:sp>
    <dsp:sp modelId="{69C3EEC8-2139-4678-89D9-51588CD07C5E}">
      <dsp:nvSpPr>
        <dsp:cNvPr id="0" name=""/>
        <dsp:cNvSpPr/>
      </dsp:nvSpPr>
      <dsp:spPr>
        <a:xfrm>
          <a:off x="1645920" y="1761638"/>
          <a:ext cx="6583680" cy="83006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210838" rIns="127742" bIns="21083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 level Further Mathematics entries in England by gender 2005-2022</a:t>
          </a:r>
        </a:p>
      </dsp:txBody>
      <dsp:txXfrm>
        <a:off x="1645920" y="1761638"/>
        <a:ext cx="6583680" cy="830069"/>
      </dsp:txXfrm>
    </dsp:sp>
    <dsp:sp modelId="{E814ACBB-1174-457F-88F8-01B2B879015A}">
      <dsp:nvSpPr>
        <dsp:cNvPr id="0" name=""/>
        <dsp:cNvSpPr/>
      </dsp:nvSpPr>
      <dsp:spPr>
        <a:xfrm>
          <a:off x="0" y="1761638"/>
          <a:ext cx="1645920" cy="8300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097" tIns="81992" rIns="87097" bIns="8199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Slide 12</a:t>
          </a:r>
        </a:p>
      </dsp:txBody>
      <dsp:txXfrm>
        <a:off x="0" y="1761638"/>
        <a:ext cx="1645920" cy="830069"/>
      </dsp:txXfrm>
    </dsp:sp>
    <dsp:sp modelId="{3B7E7673-7239-44A0-A2B3-BF751FE77C03}">
      <dsp:nvSpPr>
        <dsp:cNvPr id="0" name=""/>
        <dsp:cNvSpPr/>
      </dsp:nvSpPr>
      <dsp:spPr>
        <a:xfrm>
          <a:off x="1645920" y="2641512"/>
          <a:ext cx="6583680" cy="83006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210838" rIns="127742" bIns="21083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Gender Balance for Level 3 </a:t>
          </a:r>
          <a:r>
            <a:rPr lang="en-US" sz="1500" kern="1200" dirty="0" err="1"/>
            <a:t>Maths</a:t>
          </a:r>
          <a:r>
            <a:rPr lang="en-US" sz="1500" kern="1200" dirty="0"/>
            <a:t> qualifications</a:t>
          </a:r>
        </a:p>
      </dsp:txBody>
      <dsp:txXfrm>
        <a:off x="1645920" y="2641512"/>
        <a:ext cx="6583680" cy="830069"/>
      </dsp:txXfrm>
    </dsp:sp>
    <dsp:sp modelId="{C68DE088-C436-4698-968E-455216436910}">
      <dsp:nvSpPr>
        <dsp:cNvPr id="0" name=""/>
        <dsp:cNvSpPr/>
      </dsp:nvSpPr>
      <dsp:spPr>
        <a:xfrm>
          <a:off x="0" y="2641512"/>
          <a:ext cx="1645920" cy="8300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097" tIns="81992" rIns="87097" bIns="8199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Slide 13</a:t>
          </a:r>
        </a:p>
      </dsp:txBody>
      <dsp:txXfrm>
        <a:off x="0" y="2641512"/>
        <a:ext cx="1645920" cy="830069"/>
      </dsp:txXfrm>
    </dsp:sp>
    <dsp:sp modelId="{750726E4-C992-4B6E-8535-E3E03102C4CB}">
      <dsp:nvSpPr>
        <dsp:cNvPr id="0" name=""/>
        <dsp:cNvSpPr/>
      </dsp:nvSpPr>
      <dsp:spPr>
        <a:xfrm>
          <a:off x="1645920" y="3521385"/>
          <a:ext cx="6583680" cy="83006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210838" rIns="127742" bIns="21083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Core </a:t>
          </a:r>
          <a:r>
            <a:rPr lang="en-US" sz="1500" kern="1200" dirty="0" err="1"/>
            <a:t>Maths</a:t>
          </a:r>
          <a:r>
            <a:rPr lang="en-US" sz="1500" kern="1200" dirty="0"/>
            <a:t> entries 2016-2022</a:t>
          </a:r>
        </a:p>
      </dsp:txBody>
      <dsp:txXfrm>
        <a:off x="1645920" y="3521385"/>
        <a:ext cx="6583680" cy="830069"/>
      </dsp:txXfrm>
    </dsp:sp>
    <dsp:sp modelId="{7842C6BA-0964-4EFB-95E8-F3B1DD01D258}">
      <dsp:nvSpPr>
        <dsp:cNvPr id="0" name=""/>
        <dsp:cNvSpPr/>
      </dsp:nvSpPr>
      <dsp:spPr>
        <a:xfrm>
          <a:off x="0" y="3521385"/>
          <a:ext cx="1645920" cy="8300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097" tIns="81992" rIns="87097" bIns="8199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Slide 14</a:t>
          </a:r>
        </a:p>
      </dsp:txBody>
      <dsp:txXfrm>
        <a:off x="0" y="3521385"/>
        <a:ext cx="1645920" cy="830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4E2FA-03C2-4532-A67D-AADF13200799}">
      <dsp:nvSpPr>
        <dsp:cNvPr id="0" name=""/>
        <dsp:cNvSpPr/>
      </dsp:nvSpPr>
      <dsp:spPr>
        <a:xfrm>
          <a:off x="1645920" y="475"/>
          <a:ext cx="6583680" cy="61820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157023" rIns="127742" bIns="1570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rial"/>
            </a:rPr>
            <a:t>2022 UK A level entries by subject</a:t>
          </a:r>
          <a:endParaRPr lang="en-US" sz="1600" kern="1200" dirty="0"/>
        </a:p>
      </dsp:txBody>
      <dsp:txXfrm>
        <a:off x="1645920" y="475"/>
        <a:ext cx="6583680" cy="618201"/>
      </dsp:txXfrm>
    </dsp:sp>
    <dsp:sp modelId="{1CAD44AB-2185-4CDB-8F6C-BB52D41C7691}">
      <dsp:nvSpPr>
        <dsp:cNvPr id="0" name=""/>
        <dsp:cNvSpPr/>
      </dsp:nvSpPr>
      <dsp:spPr>
        <a:xfrm>
          <a:off x="0" y="475"/>
          <a:ext cx="1645920" cy="6182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61065" rIns="87097" bIns="61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Slide 16</a:t>
          </a:r>
        </a:p>
      </dsp:txBody>
      <dsp:txXfrm>
        <a:off x="0" y="475"/>
        <a:ext cx="1645920" cy="618201"/>
      </dsp:txXfrm>
    </dsp:sp>
    <dsp:sp modelId="{E54E9768-362C-43BC-B0B6-E5EA62CE068C}">
      <dsp:nvSpPr>
        <dsp:cNvPr id="0" name=""/>
        <dsp:cNvSpPr/>
      </dsp:nvSpPr>
      <dsp:spPr>
        <a:xfrm>
          <a:off x="1645920" y="655769"/>
          <a:ext cx="6583680" cy="61820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157023" rIns="127742" bIns="1570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rial"/>
            </a:rPr>
            <a:t>2022 A level entries in England by subject – female</a:t>
          </a:r>
          <a:endParaRPr lang="en-US" sz="1600" kern="1200" dirty="0"/>
        </a:p>
      </dsp:txBody>
      <dsp:txXfrm>
        <a:off x="1645920" y="655769"/>
        <a:ext cx="6583680" cy="618201"/>
      </dsp:txXfrm>
    </dsp:sp>
    <dsp:sp modelId="{F33579C5-7D0B-4FFF-83F5-D149B6D29BCA}">
      <dsp:nvSpPr>
        <dsp:cNvPr id="0" name=""/>
        <dsp:cNvSpPr/>
      </dsp:nvSpPr>
      <dsp:spPr>
        <a:xfrm>
          <a:off x="0" y="655769"/>
          <a:ext cx="1645920" cy="6182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61065" rIns="87097" bIns="61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Slide 17</a:t>
          </a:r>
        </a:p>
      </dsp:txBody>
      <dsp:txXfrm>
        <a:off x="0" y="655769"/>
        <a:ext cx="1645920" cy="618201"/>
      </dsp:txXfrm>
    </dsp:sp>
    <dsp:sp modelId="{0CD6B287-230B-4B81-8A4D-3D11EC633B60}">
      <dsp:nvSpPr>
        <dsp:cNvPr id="0" name=""/>
        <dsp:cNvSpPr/>
      </dsp:nvSpPr>
      <dsp:spPr>
        <a:xfrm>
          <a:off x="1645920" y="1311063"/>
          <a:ext cx="6583680" cy="61820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157023" rIns="127742" bIns="1570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rial"/>
            </a:rPr>
            <a:t>2022 A level entries in England by subject – male</a:t>
          </a:r>
          <a:endParaRPr lang="en-US" sz="1600" kern="1200" dirty="0"/>
        </a:p>
      </dsp:txBody>
      <dsp:txXfrm>
        <a:off x="1645920" y="1311063"/>
        <a:ext cx="6583680" cy="618201"/>
      </dsp:txXfrm>
    </dsp:sp>
    <dsp:sp modelId="{DB18E48D-FECE-4AC9-8E33-C138E4BF35B8}">
      <dsp:nvSpPr>
        <dsp:cNvPr id="0" name=""/>
        <dsp:cNvSpPr/>
      </dsp:nvSpPr>
      <dsp:spPr>
        <a:xfrm>
          <a:off x="0" y="1311063"/>
          <a:ext cx="1645920" cy="6182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61065" rIns="87097" bIns="61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Slide 18</a:t>
          </a:r>
        </a:p>
      </dsp:txBody>
      <dsp:txXfrm>
        <a:off x="0" y="1311063"/>
        <a:ext cx="1645920" cy="618201"/>
      </dsp:txXfrm>
    </dsp:sp>
    <dsp:sp modelId="{A986FE88-B04E-43DB-8DC4-81906403C6CE}">
      <dsp:nvSpPr>
        <dsp:cNvPr id="0" name=""/>
        <dsp:cNvSpPr/>
      </dsp:nvSpPr>
      <dsp:spPr>
        <a:xfrm>
          <a:off x="1645920" y="1966357"/>
          <a:ext cx="6583680" cy="61820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157023" rIns="127742" bIns="1570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rial"/>
            </a:rPr>
            <a:t>Gender split for A level entries in the UK 2022</a:t>
          </a:r>
          <a:endParaRPr lang="en-US" sz="1600" kern="1200" dirty="0"/>
        </a:p>
      </dsp:txBody>
      <dsp:txXfrm>
        <a:off x="1645920" y="1966357"/>
        <a:ext cx="6583680" cy="618201"/>
      </dsp:txXfrm>
    </dsp:sp>
    <dsp:sp modelId="{A9C9BDA4-0A67-48B3-B986-DDCB03D42BC9}">
      <dsp:nvSpPr>
        <dsp:cNvPr id="0" name=""/>
        <dsp:cNvSpPr/>
      </dsp:nvSpPr>
      <dsp:spPr>
        <a:xfrm>
          <a:off x="0" y="1966357"/>
          <a:ext cx="1645920" cy="6182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61065" rIns="87097" bIns="61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Slide 19</a:t>
          </a:r>
        </a:p>
      </dsp:txBody>
      <dsp:txXfrm>
        <a:off x="0" y="1966357"/>
        <a:ext cx="1645920" cy="618201"/>
      </dsp:txXfrm>
    </dsp:sp>
    <dsp:sp modelId="{95E8A219-028D-423C-9CB5-ADE541FDD667}">
      <dsp:nvSpPr>
        <dsp:cNvPr id="0" name=""/>
        <dsp:cNvSpPr/>
      </dsp:nvSpPr>
      <dsp:spPr>
        <a:xfrm>
          <a:off x="1645920" y="2621650"/>
          <a:ext cx="6583680" cy="61820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157023" rIns="127742" bIns="1570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rial"/>
            </a:rPr>
            <a:t>Gender balance in A level entries in the UK 2022</a:t>
          </a:r>
          <a:endParaRPr lang="en-US" sz="1600" kern="1200" dirty="0"/>
        </a:p>
      </dsp:txBody>
      <dsp:txXfrm>
        <a:off x="1645920" y="2621650"/>
        <a:ext cx="6583680" cy="618201"/>
      </dsp:txXfrm>
    </dsp:sp>
    <dsp:sp modelId="{44F415FD-1B29-40B3-8092-43E7BC3D8D76}">
      <dsp:nvSpPr>
        <dsp:cNvPr id="0" name=""/>
        <dsp:cNvSpPr/>
      </dsp:nvSpPr>
      <dsp:spPr>
        <a:xfrm>
          <a:off x="0" y="2621650"/>
          <a:ext cx="1645920" cy="6182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61065" rIns="87097" bIns="61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Slide 20</a:t>
          </a:r>
        </a:p>
      </dsp:txBody>
      <dsp:txXfrm>
        <a:off x="0" y="2621650"/>
        <a:ext cx="1645920" cy="618201"/>
      </dsp:txXfrm>
    </dsp:sp>
    <dsp:sp modelId="{241638BF-207A-4492-93BE-243F541937C8}">
      <dsp:nvSpPr>
        <dsp:cNvPr id="0" name=""/>
        <dsp:cNvSpPr/>
      </dsp:nvSpPr>
      <dsp:spPr>
        <a:xfrm>
          <a:off x="1645920" y="3276944"/>
          <a:ext cx="6583680" cy="61820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157023" rIns="127742" bIns="1570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  <a:cs typeface="Arial"/>
            </a:rPr>
            <a:t>Summary of changes since 2016 </a:t>
          </a:r>
          <a:endParaRPr lang="en-US" sz="1600" kern="1200" dirty="0"/>
        </a:p>
      </dsp:txBody>
      <dsp:txXfrm>
        <a:off x="1645920" y="3276944"/>
        <a:ext cx="6583680" cy="618201"/>
      </dsp:txXfrm>
    </dsp:sp>
    <dsp:sp modelId="{FFEFA237-48D8-44A7-8B03-C22D9EF46DB7}">
      <dsp:nvSpPr>
        <dsp:cNvPr id="0" name=""/>
        <dsp:cNvSpPr/>
      </dsp:nvSpPr>
      <dsp:spPr>
        <a:xfrm>
          <a:off x="0" y="3276944"/>
          <a:ext cx="1645920" cy="6182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61065" rIns="87097" bIns="61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Slides 21&amp;22</a:t>
          </a:r>
        </a:p>
      </dsp:txBody>
      <dsp:txXfrm>
        <a:off x="0" y="3276944"/>
        <a:ext cx="1645920" cy="618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0.42084</cdr:x>
      <cdr:y>0.41404</cdr:y>
    </cdr:from>
    <cdr:to>
      <cdr:x>0.57916</cdr:x>
      <cdr:y>0.58596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E363927-503D-6E1E-A50F-388A15EC6179}"/>
            </a:ext>
          </a:extLst>
        </cdr:cNvPr>
        <cdr:cNvSpPr txBox="1"/>
      </cdr:nvSpPr>
      <cdr:spPr>
        <a:xfrm xmlns:a="http://schemas.openxmlformats.org/drawingml/2006/main">
          <a:off x="2430780" y="22021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  <a:ea typeface="ヒラギノ角ゴ Pro W3" charset="-128"/>
              </a:defRPr>
            </a:lvl1pPr>
          </a:lstStyle>
          <a:p>
            <a:pPr>
              <a:defRPr/>
            </a:pPr>
            <a:fld id="{E6D207C4-F1C5-46D6-B0F0-58965E34A68D}" type="datetimeFigureOut">
              <a:rPr lang="en-US"/>
              <a:pPr>
                <a:defRPr/>
              </a:pPr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  <a:ea typeface="ヒラギノ角ゴ Pro W3" charset="-128"/>
              </a:defRPr>
            </a:lvl1pPr>
          </a:lstStyle>
          <a:p>
            <a:pPr>
              <a:defRPr/>
            </a:pPr>
            <a:fld id="{D8435711-A4FE-4B0D-8EAC-05E1780A8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006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  <a:ea typeface="ヒラギノ角ゴ Pro W3" charset="-128"/>
              </a:defRPr>
            </a:lvl1pPr>
          </a:lstStyle>
          <a:p>
            <a:pPr>
              <a:defRPr/>
            </a:pPr>
            <a:fld id="{24CC7B08-0227-40A0-93E0-F1542D752734}" type="datetimeFigureOut">
              <a:rPr lang="en-US"/>
              <a:pPr>
                <a:defRPr/>
              </a:pPr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  <a:ea typeface="ヒラギノ角ゴ Pro W3" charset="-128"/>
              </a:defRPr>
            </a:lvl1pPr>
          </a:lstStyle>
          <a:p>
            <a:pPr>
              <a:defRPr/>
            </a:pPr>
            <a:fld id="{86AAEC0A-556C-4808-8664-FAF36CE6D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715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Data</a:t>
            </a:r>
            <a:r>
              <a:rPr lang="en-GB" baseline="0"/>
              <a:t> source: </a:t>
            </a:r>
            <a:r>
              <a:rPr lang="en-GB"/>
              <a:t>https://www.jcq.org.uk/examination-results/a-levels</a:t>
            </a:r>
          </a:p>
        </p:txBody>
      </p:sp>
    </p:spTree>
    <p:extLst>
      <p:ext uri="{BB962C8B-B14F-4D97-AF65-F5344CB8AC3E}">
        <p14:creationId xmlns:p14="http://schemas.microsoft.com/office/powerpoint/2010/main" val="39793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63" y="1724574"/>
            <a:ext cx="5224277" cy="340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7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58404"/>
            <a:ext cx="3008313" cy="598388"/>
          </a:xfrm>
          <a:prstGeom prst="rect">
            <a:avLst/>
          </a:prstGeom>
        </p:spPr>
        <p:txBody>
          <a:bodyPr vert="horz" anchor="t"/>
          <a:lstStyle>
            <a:lvl1pPr algn="l">
              <a:defRPr sz="2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58405"/>
            <a:ext cx="5111750" cy="5167759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lang="en-GB" sz="2800" dirty="0" smtClean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lang="en-GB" sz="2800" dirty="0" smtClean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800" dirty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2816"/>
            <a:ext cx="3008313" cy="43533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35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7772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4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801787"/>
            <a:ext cx="9144000" cy="38884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7772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6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457202" y="975867"/>
            <a:ext cx="8382001" cy="5549287"/>
          </a:xfrm>
          <a:prstGeom prst="rect">
            <a:avLst/>
          </a:prstGeom>
        </p:spPr>
        <p:txBody>
          <a:bodyPr vert="horz" wrap="square" tIns="90000" bIns="9000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28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35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35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35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35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GB" sz="4400"/>
              <a:t>The AMSP holds the      </a:t>
            </a:r>
            <a:r>
              <a:rPr lang="en-GB" sz="4400" baseline="0"/>
              <a:t>      </a:t>
            </a:r>
            <a:r>
              <a:rPr lang="en-GB" sz="4400"/>
              <a:t>NCETM CPD Standard</a:t>
            </a:r>
          </a:p>
          <a:p>
            <a:pPr marL="0" indent="0" algn="ctr">
              <a:buNone/>
            </a:pPr>
            <a:endParaRPr lang="en-GB" sz="2800"/>
          </a:p>
          <a:p>
            <a:pPr marL="0" indent="0" algn="l">
              <a:buNone/>
            </a:pPr>
            <a:r>
              <a:rPr lang="en-GB" kern="0">
                <a:solidFill>
                  <a:srgbClr val="002147"/>
                </a:solidFill>
              </a:rPr>
              <a:t>The CPD Standard supports maths teachers to access information about the wide range of CPD provision on offer and to be assured of its appropriateness and quality.</a:t>
            </a:r>
          </a:p>
          <a:p>
            <a:endParaRPr lang="en-GB" kern="0">
              <a:solidFill>
                <a:srgbClr val="002147"/>
              </a:solidFill>
            </a:endParaRPr>
          </a:p>
          <a:p>
            <a:pPr marL="0" indent="0">
              <a:buNone/>
            </a:pPr>
            <a:r>
              <a:rPr lang="en-GB" i="1" kern="0">
                <a:solidFill>
                  <a:schemeClr val="accent1"/>
                </a:solidFill>
              </a:rPr>
              <a:t>ncetm.org.uk/</a:t>
            </a:r>
            <a:r>
              <a:rPr lang="en-GB" i="1" kern="0" err="1">
                <a:solidFill>
                  <a:schemeClr val="accent1"/>
                </a:solidFill>
              </a:rPr>
              <a:t>cpdstandard</a:t>
            </a:r>
            <a:endParaRPr lang="en-GB" i="1" kern="0">
              <a:solidFill>
                <a:schemeClr val="accent1"/>
              </a:solidFill>
            </a:endParaRPr>
          </a:p>
        </p:txBody>
      </p:sp>
      <p:pic>
        <p:nvPicPr>
          <p:cNvPr id="4" name="Picture Placeholder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3" y="4793890"/>
            <a:ext cx="2895600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48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CC306C-1D36-49C2-82DB-ED8A6CF72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774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844825"/>
            <a:ext cx="8352928" cy="4248471"/>
          </a:xfrm>
          <a:prstGeom prst="rect">
            <a:avLst/>
          </a:prstGeom>
        </p:spPr>
        <p:txBody>
          <a:bodyPr vert="horz"/>
          <a:lstStyle>
            <a:lvl1pPr marL="342900" indent="-270000">
              <a:spcAft>
                <a:spcPts val="600"/>
              </a:spcAft>
              <a:buClr>
                <a:srgbClr val="BA1930"/>
              </a:buClr>
              <a:buFont typeface="Wingdings" charset="2"/>
              <a:buChar char="§"/>
              <a:defRPr sz="2400" kern="1200" spc="0">
                <a:solidFill>
                  <a:srgbClr val="3C3C3B"/>
                </a:solidFill>
              </a:defRPr>
            </a:lvl1pPr>
            <a:lvl2pPr>
              <a:spcBef>
                <a:spcPts val="572"/>
              </a:spcBef>
              <a:spcAft>
                <a:spcPts val="500"/>
              </a:spcAft>
              <a:buClr>
                <a:srgbClr val="BA1930"/>
              </a:buClr>
              <a:defRPr sz="2400">
                <a:solidFill>
                  <a:srgbClr val="3C3C3B"/>
                </a:solidFill>
              </a:defRPr>
            </a:lvl2pPr>
            <a:lvl3pPr>
              <a:spcBef>
                <a:spcPts val="400"/>
              </a:spcBef>
              <a:spcAft>
                <a:spcPts val="500"/>
              </a:spcAft>
              <a:buClr>
                <a:srgbClr val="BA1930"/>
              </a:buClr>
              <a:defRPr sz="2000" baseline="0">
                <a:solidFill>
                  <a:srgbClr val="3C3C3B"/>
                </a:solidFill>
              </a:defRPr>
            </a:lvl3pPr>
            <a:lvl4pPr>
              <a:buClr>
                <a:srgbClr val="BA1930"/>
              </a:buClr>
              <a:defRPr>
                <a:solidFill>
                  <a:srgbClr val="3C3C3B"/>
                </a:solidFill>
              </a:defRPr>
            </a:lvl4pPr>
            <a:lvl5pPr>
              <a:spcBef>
                <a:spcPts val="432"/>
              </a:spcBef>
              <a:spcAft>
                <a:spcPts val="400"/>
              </a:spcAft>
              <a:buClr>
                <a:srgbClr val="BA1930"/>
              </a:buClr>
              <a:defRPr sz="1800">
                <a:solidFill>
                  <a:srgbClr val="3C3C3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817835"/>
            <a:ext cx="8157592" cy="778098"/>
          </a:xfrm>
          <a:prstGeom prst="rect">
            <a:avLst/>
          </a:prstGeom>
        </p:spPr>
        <p:txBody>
          <a:bodyPr vert="horz"/>
          <a:lstStyle>
            <a:lvl1pPr algn="l">
              <a:defRPr lang="en-US" sz="4400" b="0" i="1" kern="1200" dirty="0">
                <a:solidFill>
                  <a:srgbClr val="BA1930"/>
                </a:solidFill>
                <a:latin typeface="Arial"/>
                <a:ea typeface="MS PGothic" pitchFamily="34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187586"/>
      </p:ext>
    </p:extLst>
  </p:cSld>
  <p:clrMapOvr>
    <a:masterClrMapping/>
  </p:clrMapOvr>
  <p:transition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844825"/>
            <a:ext cx="8352928" cy="4743376"/>
          </a:xfrm>
          <a:prstGeom prst="rect">
            <a:avLst/>
          </a:prstGeom>
        </p:spPr>
        <p:txBody>
          <a:bodyPr vert="horz"/>
          <a:lstStyle>
            <a:lvl1pPr marL="342900" indent="-270000">
              <a:spcAft>
                <a:spcPts val="600"/>
              </a:spcAft>
              <a:buClr>
                <a:srgbClr val="BA1930"/>
              </a:buClr>
              <a:buFont typeface="Wingdings" charset="2"/>
              <a:buChar char="§"/>
              <a:defRPr sz="2400" kern="1200" spc="0">
                <a:solidFill>
                  <a:srgbClr val="3C3C3B"/>
                </a:solidFill>
              </a:defRPr>
            </a:lvl1pPr>
            <a:lvl2pPr>
              <a:spcBef>
                <a:spcPts val="572"/>
              </a:spcBef>
              <a:spcAft>
                <a:spcPts val="500"/>
              </a:spcAft>
              <a:buClr>
                <a:srgbClr val="BA1930"/>
              </a:buClr>
              <a:defRPr sz="2400">
                <a:solidFill>
                  <a:srgbClr val="3C3C3B"/>
                </a:solidFill>
              </a:defRPr>
            </a:lvl2pPr>
            <a:lvl3pPr>
              <a:spcBef>
                <a:spcPts val="400"/>
              </a:spcBef>
              <a:spcAft>
                <a:spcPts val="500"/>
              </a:spcAft>
              <a:buClr>
                <a:srgbClr val="BA1930"/>
              </a:buClr>
              <a:defRPr sz="2000" baseline="0">
                <a:solidFill>
                  <a:srgbClr val="3C3C3B"/>
                </a:solidFill>
              </a:defRPr>
            </a:lvl3pPr>
            <a:lvl4pPr>
              <a:buClr>
                <a:srgbClr val="BA1930"/>
              </a:buClr>
              <a:defRPr>
                <a:solidFill>
                  <a:srgbClr val="3C3C3B"/>
                </a:solidFill>
              </a:defRPr>
            </a:lvl4pPr>
            <a:lvl5pPr>
              <a:spcBef>
                <a:spcPts val="432"/>
              </a:spcBef>
              <a:spcAft>
                <a:spcPts val="400"/>
              </a:spcAft>
              <a:buClr>
                <a:srgbClr val="BA1930"/>
              </a:buClr>
              <a:defRPr sz="1800">
                <a:solidFill>
                  <a:srgbClr val="3C3C3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817835"/>
            <a:ext cx="8157592" cy="778098"/>
          </a:xfrm>
          <a:prstGeom prst="rect">
            <a:avLst/>
          </a:prstGeom>
        </p:spPr>
        <p:txBody>
          <a:bodyPr vert="horz"/>
          <a:lstStyle>
            <a:lvl1pPr algn="l">
              <a:defRPr lang="en-US" sz="4400" b="0" i="1" kern="1200" dirty="0">
                <a:solidFill>
                  <a:srgbClr val="BA1930"/>
                </a:solidFill>
                <a:latin typeface="Arial"/>
                <a:ea typeface="MS PGothic" pitchFamily="34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169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5288" y="1196975"/>
            <a:ext cx="3744912" cy="3240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27985" y="1196975"/>
            <a:ext cx="4269160" cy="1446550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>
                <a:solidFill>
                  <a:srgbClr val="E000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27538" y="2636838"/>
            <a:ext cx="4248150" cy="151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19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5288" y="1196975"/>
            <a:ext cx="3744912" cy="3240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27985" y="1196975"/>
            <a:ext cx="4269160" cy="1446550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>
                <a:solidFill>
                  <a:srgbClr val="E000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Placeholder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927532"/>
            <a:ext cx="2408453" cy="1440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27538" y="2636838"/>
            <a:ext cx="4248150" cy="151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18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02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868"/>
            <a:ext cx="8229600" cy="769441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>
                <a:solidFill>
                  <a:srgbClr val="E000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/>
          <a:lstStyle>
            <a:lvl1pPr marL="457200" indent="-4572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chemeClr val="tx2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9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itte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5221"/>
            <a:ext cx="4040188" cy="3480942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81126"/>
            <a:ext cx="4041775" cy="639762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5223"/>
            <a:ext cx="4041775" cy="3480941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75868"/>
            <a:ext cx="8229600" cy="769441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833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9" y="4437114"/>
            <a:ext cx="7848872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algn="l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lang="en-GB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lang="en-GB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75868"/>
            <a:ext cx="8229600" cy="769441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326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75868"/>
            <a:ext cx="8229600" cy="769441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510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7837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ヒラギノ角ゴ Pro W3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0" y="783754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3" y="136082"/>
            <a:ext cx="1464938" cy="511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29" y="193877"/>
            <a:ext cx="1516984" cy="39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6" r:id="rId2"/>
    <p:sldLayoutId id="2147483735" r:id="rId3"/>
    <p:sldLayoutId id="2147483732" r:id="rId4"/>
    <p:sldLayoutId id="2147483721" r:id="rId5"/>
    <p:sldLayoutId id="2147483733" r:id="rId6"/>
    <p:sldLayoutId id="2147483722" r:id="rId7"/>
    <p:sldLayoutId id="2147483723" r:id="rId8"/>
    <p:sldLayoutId id="2147483725" r:id="rId9"/>
    <p:sldLayoutId id="2147483727" r:id="rId10"/>
    <p:sldLayoutId id="2147483728" r:id="rId11"/>
    <p:sldLayoutId id="2147483734" r:id="rId12"/>
    <p:sldLayoutId id="2147483736" r:id="rId13"/>
    <p:sldLayoutId id="2147483738" r:id="rId14"/>
    <p:sldLayoutId id="2147483739" r:id="rId15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235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235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235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35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556" y="97636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E00034"/>
                </a:solidFill>
                <a:latin typeface="+mj-lt"/>
              </a:rPr>
              <a:t>Level 3 Maths Participation Charts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772816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In this presentation you will find a collection of graphs that show the trends in the number of students taking Level 3 Qualifications in England and the UK.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There are graphs for total entries, by subject and also by gender.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You are free to use the graphs in your own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189462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6B07-5B5C-41A3-BA02-35E520B1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5868"/>
            <a:ext cx="8229600" cy="7694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/>
              <a:t>A level Mathematics and Further Mathematics entries by gender in England in 2022 (JCQ data)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96EA5E3-F44A-4FF4-76AC-C086EC8540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871389"/>
              </p:ext>
            </p:extLst>
          </p:nvPr>
        </p:nvGraphicFramePr>
        <p:xfrm>
          <a:off x="457200" y="1745309"/>
          <a:ext cx="8229600" cy="463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100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A188-7814-489F-8344-973FE930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5868"/>
            <a:ext cx="8229600" cy="707886"/>
          </a:xfrm>
        </p:spPr>
        <p:txBody>
          <a:bodyPr/>
          <a:lstStyle/>
          <a:p>
            <a:r>
              <a:rPr lang="en-GB" sz="2000"/>
              <a:t>A level Mathematics entries in England by gender 2005-2022</a:t>
            </a:r>
            <a:br>
              <a:rPr lang="en-GB" sz="2000"/>
            </a:br>
            <a:r>
              <a:rPr lang="en-GB" sz="2000"/>
              <a:t>(JCQ data)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E264EAE-A688-A880-770B-7325412993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228346"/>
              </p:ext>
            </p:extLst>
          </p:nvPr>
        </p:nvGraphicFramePr>
        <p:xfrm>
          <a:off x="457199" y="1683754"/>
          <a:ext cx="8229599" cy="4774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904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7E97-4957-4D91-99DA-1921EBD4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5868"/>
            <a:ext cx="8229600" cy="707886"/>
          </a:xfrm>
        </p:spPr>
        <p:txBody>
          <a:bodyPr/>
          <a:lstStyle/>
          <a:p>
            <a:r>
              <a:rPr lang="en-GB" sz="2000"/>
              <a:t>A level Further Mathematics entries in England by gender 2005-2022 (JCQ data)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5041D50-2663-42B0-DD64-DE4DA615C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267908"/>
              </p:ext>
            </p:extLst>
          </p:nvPr>
        </p:nvGraphicFramePr>
        <p:xfrm>
          <a:off x="457200" y="1683755"/>
          <a:ext cx="8229600" cy="474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511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A188-7814-489F-8344-973FE930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4504"/>
            <a:ext cx="8229600" cy="1015663"/>
          </a:xfrm>
        </p:spPr>
        <p:txBody>
          <a:bodyPr/>
          <a:lstStyle/>
          <a:p>
            <a:r>
              <a:rPr lang="en-GB" sz="2000"/>
              <a:t>Gender Balance for Level 3 Maths qualifications – </a:t>
            </a:r>
            <a:br>
              <a:rPr lang="en-GB" sz="2000"/>
            </a:br>
            <a:r>
              <a:rPr lang="en-GB" sz="2000"/>
              <a:t>percentage of entries by female students </a:t>
            </a:r>
            <a:br>
              <a:rPr lang="en-GB" sz="2000"/>
            </a:br>
            <a:r>
              <a:rPr lang="en-GB" sz="2000"/>
              <a:t>(JCQ and awarding body data)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420E9BD-C505-5C79-F45D-FE77D634BE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677291"/>
              </p:ext>
            </p:extLst>
          </p:nvPr>
        </p:nvGraphicFramePr>
        <p:xfrm>
          <a:off x="457200" y="1830167"/>
          <a:ext cx="8229600" cy="473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62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58938-A255-75F0-67EC-6B46FCE94CE2}"/>
              </a:ext>
            </a:extLst>
          </p:cNvPr>
          <p:cNvSpPr>
            <a:spLocks noGrp="1"/>
          </p:cNvSpPr>
          <p:nvPr/>
        </p:nvSpPr>
        <p:spPr>
          <a:xfrm>
            <a:off x="685838" y="820236"/>
            <a:ext cx="7408171" cy="83099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000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00034"/>
                </a:solidFill>
                <a:latin typeface="Times" charset="0"/>
                <a:ea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00034"/>
                </a:solidFill>
                <a:latin typeface="Times" charset="0"/>
                <a:ea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00034"/>
                </a:solidFill>
                <a:latin typeface="Times" charset="0"/>
                <a:ea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00034"/>
                </a:solidFill>
                <a:latin typeface="Times" charset="0"/>
                <a:ea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00034"/>
                </a:solidFill>
                <a:latin typeface="Times" charset="0"/>
                <a:ea typeface="ヒラギノ角ゴ Pro W3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00034"/>
                </a:solidFill>
                <a:latin typeface="Times" charset="0"/>
                <a:ea typeface="ヒラギノ角ゴ Pro W3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00034"/>
                </a:solidFill>
                <a:latin typeface="Times" charset="0"/>
                <a:ea typeface="ヒラギノ角ゴ Pro W3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00034"/>
                </a:solidFill>
                <a:latin typeface="Times" charset="0"/>
                <a:ea typeface="ヒラギノ角ゴ Pro W3" charset="0"/>
              </a:defRPr>
            </a:lvl9pPr>
          </a:lstStyle>
          <a:p>
            <a:r>
              <a:rPr lang="en-GB" sz="2800" dirty="0"/>
              <a:t>Core Maths entries 2016-2022</a:t>
            </a:r>
          </a:p>
          <a:p>
            <a:r>
              <a:rPr lang="en-GB" sz="2000" dirty="0"/>
              <a:t>(awarding organisation results) </a:t>
            </a:r>
            <a:endParaRPr lang="en-GB" sz="16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6072D5-73BB-B993-AD21-D034F44C0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032299"/>
              </p:ext>
            </p:extLst>
          </p:nvPr>
        </p:nvGraphicFramePr>
        <p:xfrm>
          <a:off x="845230" y="1810244"/>
          <a:ext cx="7453540" cy="469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6834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3528044-3682-6827-B601-1170FE20EF3B}"/>
              </a:ext>
            </a:extLst>
          </p:cNvPr>
          <p:cNvSpPr/>
          <p:nvPr/>
        </p:nvSpPr>
        <p:spPr>
          <a:xfrm>
            <a:off x="2103120" y="5995440"/>
            <a:ext cx="6583680" cy="618201"/>
          </a:xfrm>
          <a:prstGeom prst="rect">
            <a:avLst/>
          </a:prstGeom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TextBox 2">
            <a:extLst>
              <a:ext uri="{FF2B5EF4-FFF2-40B4-BE49-F238E27FC236}">
                <a16:creationId xmlns:a16="http://schemas.microsoft.com/office/drawing/2014/main" id="{43DC2A20-C36F-9575-CB61-7B79CC6EA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234507"/>
              </p:ext>
            </p:extLst>
          </p:nvPr>
        </p:nvGraphicFramePr>
        <p:xfrm>
          <a:off x="457200" y="1413226"/>
          <a:ext cx="8229600" cy="3895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F9B8516-A567-B4F6-B75C-BCAE477DCC5E}"/>
              </a:ext>
            </a:extLst>
          </p:cNvPr>
          <p:cNvSpPr txBox="1"/>
          <p:nvPr/>
        </p:nvSpPr>
        <p:spPr>
          <a:xfrm>
            <a:off x="2103120" y="5922803"/>
            <a:ext cx="6564159" cy="6908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742" tIns="175473" rIns="127742" bIns="175473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dirty="0"/>
              <a:t>First year undergraduate students in England by Subject Area 2021/22</a:t>
            </a:r>
            <a:endParaRPr lang="en-US" sz="1600" kern="12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F71CEA-F4CC-5365-0FE5-846B569D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8450"/>
            <a:ext cx="8229600" cy="584775"/>
          </a:xfrm>
        </p:spPr>
        <p:txBody>
          <a:bodyPr/>
          <a:lstStyle/>
          <a:p>
            <a:r>
              <a:rPr lang="en-GB" sz="3200" dirty="0"/>
              <a:t>Other charts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79DFF5-C486-6807-126A-5BA2569DDA50}"/>
              </a:ext>
            </a:extLst>
          </p:cNvPr>
          <p:cNvGrpSpPr/>
          <p:nvPr/>
        </p:nvGrpSpPr>
        <p:grpSpPr>
          <a:xfrm>
            <a:off x="2103120" y="5340146"/>
            <a:ext cx="6583680" cy="618201"/>
            <a:chOff x="1645920" y="2621650"/>
            <a:chExt cx="6583680" cy="6182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E39F46-92E0-4B89-8E24-45ED27844548}"/>
                </a:ext>
              </a:extLst>
            </p:cNvPr>
            <p:cNvSpPr/>
            <p:nvPr/>
          </p:nvSpPr>
          <p:spPr>
            <a:xfrm>
              <a:off x="1645920" y="2621650"/>
              <a:ext cx="6583680" cy="618201"/>
            </a:xfrm>
            <a:prstGeom prst="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0FCD65-B13E-1745-EA22-143B0C0BAA74}"/>
                </a:ext>
              </a:extLst>
            </p:cNvPr>
            <p:cNvSpPr txBox="1"/>
            <p:nvPr/>
          </p:nvSpPr>
          <p:spPr>
            <a:xfrm>
              <a:off x="1645920" y="2621650"/>
              <a:ext cx="6583680" cy="6182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742" tIns="157023" rIns="127742" bIns="157023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Maths</a:t>
              </a:r>
              <a:r>
                <a:rPr lang="en-US" sz="1600" kern="1200" dirty="0"/>
                <a:t> GCSE grade by gender:  2010 - 2021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142C5B-E2D6-1EBB-1834-A38D4C1833B8}"/>
              </a:ext>
            </a:extLst>
          </p:cNvPr>
          <p:cNvGrpSpPr/>
          <p:nvPr/>
        </p:nvGrpSpPr>
        <p:grpSpPr>
          <a:xfrm>
            <a:off x="457200" y="5340146"/>
            <a:ext cx="1645920" cy="618201"/>
            <a:chOff x="0" y="2621650"/>
            <a:chExt cx="1645920" cy="6182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8ED51D-0D87-434C-88A0-25CF9208523B}"/>
                </a:ext>
              </a:extLst>
            </p:cNvPr>
            <p:cNvSpPr/>
            <p:nvPr/>
          </p:nvSpPr>
          <p:spPr>
            <a:xfrm>
              <a:off x="0" y="2621650"/>
              <a:ext cx="1645920" cy="618201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AA3BF3-C967-08AD-4A97-810E4C56BF99}"/>
                </a:ext>
              </a:extLst>
            </p:cNvPr>
            <p:cNvSpPr txBox="1"/>
            <p:nvPr/>
          </p:nvSpPr>
          <p:spPr>
            <a:xfrm>
              <a:off x="0" y="2621650"/>
              <a:ext cx="1645920" cy="6182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097" tIns="61065" rIns="87097" bIns="61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Slide 23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359BC6-804E-9130-5FE3-5D74A99BE7B6}"/>
              </a:ext>
            </a:extLst>
          </p:cNvPr>
          <p:cNvGrpSpPr/>
          <p:nvPr/>
        </p:nvGrpSpPr>
        <p:grpSpPr>
          <a:xfrm>
            <a:off x="457200" y="5995440"/>
            <a:ext cx="1645920" cy="618201"/>
            <a:chOff x="0" y="3276944"/>
            <a:chExt cx="1645920" cy="6182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A153B1A-08F0-A8B0-5D6F-33ECE401DBAC}"/>
                </a:ext>
              </a:extLst>
            </p:cNvPr>
            <p:cNvSpPr/>
            <p:nvPr/>
          </p:nvSpPr>
          <p:spPr>
            <a:xfrm>
              <a:off x="0" y="3276944"/>
              <a:ext cx="1645920" cy="618201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AD0BF5-4D0C-517F-85DD-7D60E555EBDB}"/>
                </a:ext>
              </a:extLst>
            </p:cNvPr>
            <p:cNvSpPr txBox="1"/>
            <p:nvPr/>
          </p:nvSpPr>
          <p:spPr>
            <a:xfrm>
              <a:off x="0" y="3276944"/>
              <a:ext cx="1645920" cy="6182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097" tIns="61065" rIns="87097" bIns="61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Slides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2660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1020-FAC0-4865-A0EA-CEB71F03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5868"/>
            <a:ext cx="8229600" cy="400110"/>
          </a:xfrm>
        </p:spPr>
        <p:txBody>
          <a:bodyPr/>
          <a:lstStyle/>
          <a:p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UK A level entries by subject (JCQ data)</a:t>
            </a:r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2D3DD61-1C32-4F9B-8969-4B00E62944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595293"/>
              </p:ext>
            </p:extLst>
          </p:nvPr>
        </p:nvGraphicFramePr>
        <p:xfrm>
          <a:off x="457200" y="1266825"/>
          <a:ext cx="8229600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494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86A7-8877-4C29-93C5-56FB3920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842518"/>
            <a:ext cx="8229600" cy="400110"/>
          </a:xfrm>
        </p:spPr>
        <p:txBody>
          <a:bodyPr/>
          <a:lstStyle/>
          <a:p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2022 A level entries in England by subject – female (JCQ data)</a:t>
            </a:r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536A514-EE22-429C-8D6C-7DAF8078B1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131001"/>
              </p:ext>
            </p:extLst>
          </p:nvPr>
        </p:nvGraphicFramePr>
        <p:xfrm>
          <a:off x="457199" y="1150619"/>
          <a:ext cx="8229599" cy="552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7008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C6478-C8B6-4A8C-8CBC-1BBA6212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64628"/>
            <a:ext cx="8157592" cy="77809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A level entries in England by subject – male (JCQ data)</a:t>
            </a:r>
            <a:endParaRPr lang="en-GB" sz="240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F0C9684-DF3C-4910-9A01-927B7F75EE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805875"/>
              </p:ext>
            </p:extLst>
          </p:nvPr>
        </p:nvGraphicFramePr>
        <p:xfrm>
          <a:off x="395536" y="1177289"/>
          <a:ext cx="8352928" cy="552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8536260"/>
      </p:ext>
    </p:extLst>
  </p:cSld>
  <p:clrMapOvr>
    <a:masterClrMapping/>
  </p:clrMapOvr>
  <p:transition advClick="0"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F3F8-9A41-4EF3-A09B-8AEECEEE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5868"/>
            <a:ext cx="8229600" cy="400110"/>
          </a:xfrm>
        </p:spPr>
        <p:txBody>
          <a:bodyPr/>
          <a:lstStyle/>
          <a:p>
            <a:r>
              <a:rPr lang="en-GB" sz="2000"/>
              <a:t>Gender split for A level entries in the UK 2022 (JCQ data)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452C983-6473-FD28-CBD0-58C25163D4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522086"/>
              </p:ext>
            </p:extLst>
          </p:nvPr>
        </p:nvGraphicFramePr>
        <p:xfrm>
          <a:off x="457199" y="1375978"/>
          <a:ext cx="8229599" cy="548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817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868"/>
            <a:ext cx="8229600" cy="769441"/>
          </a:xfrm>
        </p:spPr>
        <p:txBody>
          <a:bodyPr vert="horz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 2022</a:t>
            </a:r>
            <a:b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5136396C-0676-CB5D-592C-681EB5829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876651"/>
              </p:ext>
            </p:extLst>
          </p:nvPr>
        </p:nvGraphicFramePr>
        <p:xfrm>
          <a:off x="457200" y="1772816"/>
          <a:ext cx="8229600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3253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0C3D-5F63-43AE-AF96-BFBC1B085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5868"/>
            <a:ext cx="8229600" cy="369332"/>
          </a:xfrm>
        </p:spPr>
        <p:txBody>
          <a:bodyPr/>
          <a:lstStyle/>
          <a:p>
            <a:r>
              <a:rPr lang="en-GB" sz="1800"/>
              <a:t>Gender balance differences in A level entries in the UK 2022 (JCQ data)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C356B8-9A08-4337-AFC6-BE1CEDBC2C93}"/>
              </a:ext>
            </a:extLst>
          </p:cNvPr>
          <p:cNvSpPr txBox="1"/>
          <p:nvPr/>
        </p:nvSpPr>
        <p:spPr>
          <a:xfrm>
            <a:off x="1997068" y="6151522"/>
            <a:ext cx="1986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Higher Proportion Female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F765-E95E-4A66-8DF1-47DC4C25B187}"/>
              </a:ext>
            </a:extLst>
          </p:cNvPr>
          <p:cNvSpPr txBox="1"/>
          <p:nvPr/>
        </p:nvSpPr>
        <p:spPr>
          <a:xfrm>
            <a:off x="6369052" y="6144468"/>
            <a:ext cx="1986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Higher Proportion Male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C0830A1E-5392-408A-9CFC-0B7F3B1318B2}"/>
              </a:ext>
            </a:extLst>
          </p:cNvPr>
          <p:cNvSpPr/>
          <p:nvPr/>
        </p:nvSpPr>
        <p:spPr bwMode="auto">
          <a:xfrm>
            <a:off x="4572000" y="6151521"/>
            <a:ext cx="1422400" cy="27699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ヒラギノ角ゴ Pro W3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3B2514D-F8FE-2569-2732-1647D46E95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736912"/>
              </p:ext>
            </p:extLst>
          </p:nvPr>
        </p:nvGraphicFramePr>
        <p:xfrm>
          <a:off x="76201" y="1238250"/>
          <a:ext cx="8610598" cy="4902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562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40715"/>
            <a:ext cx="8229600" cy="461665"/>
          </a:xfrm>
        </p:spPr>
        <p:txBody>
          <a:bodyPr/>
          <a:lstStyle/>
          <a:p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400" b="1"/>
              <a:t>Summary of changes since 2016</a:t>
            </a:r>
            <a:endParaRPr lang="en-US" sz="2400" b="1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43B2445-4937-4C51-36BE-73122EFD51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551604"/>
              </p:ext>
            </p:extLst>
          </p:nvPr>
        </p:nvGraphicFramePr>
        <p:xfrm>
          <a:off x="282574" y="1302380"/>
          <a:ext cx="8566151" cy="539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713397" imgH="4228911" progId="Excel.Sheet.12">
                  <p:embed/>
                </p:oleObj>
              </mc:Choice>
              <mc:Fallback>
                <p:oleObj name="Worksheet" r:id="rId2" imgW="6713397" imgH="4228911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43B2445-4937-4C51-36BE-73122EFD51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2574" y="1302380"/>
                        <a:ext cx="8566151" cy="5396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400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75868"/>
            <a:ext cx="8229600" cy="461665"/>
          </a:xfrm>
        </p:spPr>
        <p:txBody>
          <a:bodyPr/>
          <a:lstStyle/>
          <a:p>
            <a:r>
              <a:rPr lang="en-GB" sz="2400" b="1"/>
              <a:t>Summary of changes since 2016</a:t>
            </a:r>
            <a:endParaRPr lang="en-US" sz="24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E03E6-83AA-14B7-38AD-C429E9F04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16" y="1665390"/>
            <a:ext cx="8533967" cy="467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2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0482924-3CE0-4863-87CB-4ED89486E0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951695"/>
              </p:ext>
            </p:extLst>
          </p:nvPr>
        </p:nvGraphicFramePr>
        <p:xfrm>
          <a:off x="1145219" y="1633497"/>
          <a:ext cx="7563775" cy="486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4BE871FD-95CC-6452-111A-4BCE3470083C}"/>
              </a:ext>
            </a:extLst>
          </p:cNvPr>
          <p:cNvSpPr txBox="1"/>
          <p:nvPr/>
        </p:nvSpPr>
        <p:spPr>
          <a:xfrm>
            <a:off x="6387582" y="1990514"/>
            <a:ext cx="1606857" cy="4797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1/G or above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F7AEECB-87E6-8FDC-1B13-17012912B0EB}"/>
              </a:ext>
            </a:extLst>
          </p:cNvPr>
          <p:cNvSpPr txBox="1"/>
          <p:nvPr/>
        </p:nvSpPr>
        <p:spPr>
          <a:xfrm>
            <a:off x="6387582" y="3038943"/>
            <a:ext cx="1438183" cy="3623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4/C or above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A7CCEE33-8A7B-7443-251C-E8443307BC7F}"/>
              </a:ext>
            </a:extLst>
          </p:cNvPr>
          <p:cNvSpPr txBox="1"/>
          <p:nvPr/>
        </p:nvSpPr>
        <p:spPr>
          <a:xfrm>
            <a:off x="6471919" y="5200888"/>
            <a:ext cx="1438182" cy="2901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7/A or above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B0507-3F90-E738-CEE3-53A5AFFA944F}"/>
              </a:ext>
            </a:extLst>
          </p:cNvPr>
          <p:cNvSpPr txBox="1"/>
          <p:nvPr/>
        </p:nvSpPr>
        <p:spPr>
          <a:xfrm>
            <a:off x="633746" y="838772"/>
            <a:ext cx="82429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+mn-lt"/>
              </a:rPr>
              <a:t>GCSE Maths grades</a:t>
            </a:r>
          </a:p>
          <a:p>
            <a:pPr algn="ctr"/>
            <a:r>
              <a:rPr lang="en-GB" sz="1800" dirty="0">
                <a:solidFill>
                  <a:schemeClr val="bg2"/>
                </a:solidFill>
                <a:latin typeface="+mn-lt"/>
              </a:rPr>
              <a:t>Girls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 vs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Boys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, all schools in England</a:t>
            </a:r>
            <a:endParaRPr lang="en-GB" sz="18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87C5FF-B481-F456-7ADD-8685A2F00FA3}"/>
              </a:ext>
            </a:extLst>
          </p:cNvPr>
          <p:cNvSpPr txBox="1"/>
          <p:nvPr/>
        </p:nvSpPr>
        <p:spPr>
          <a:xfrm>
            <a:off x="1367161" y="6131928"/>
            <a:ext cx="506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+mn-lt"/>
              </a:rPr>
              <a:t>2010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CB54B3-7C52-6164-D488-65BCE08799F8}"/>
              </a:ext>
            </a:extLst>
          </p:cNvPr>
          <p:cNvSpPr txBox="1"/>
          <p:nvPr/>
        </p:nvSpPr>
        <p:spPr>
          <a:xfrm>
            <a:off x="1931835" y="6131928"/>
            <a:ext cx="506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+mn-lt"/>
              </a:rPr>
              <a:t>2011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AF13B6-9090-4175-6B34-80D09099FACB}"/>
              </a:ext>
            </a:extLst>
          </p:cNvPr>
          <p:cNvSpPr txBox="1"/>
          <p:nvPr/>
        </p:nvSpPr>
        <p:spPr>
          <a:xfrm>
            <a:off x="7578574" y="6131928"/>
            <a:ext cx="506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+mn-lt"/>
              </a:rPr>
              <a:t>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7BE8C0-95D7-54F8-D209-929ED296FF76}"/>
              </a:ext>
            </a:extLst>
          </p:cNvPr>
          <p:cNvSpPr txBox="1"/>
          <p:nvPr/>
        </p:nvSpPr>
        <p:spPr>
          <a:xfrm>
            <a:off x="2496509" y="6131928"/>
            <a:ext cx="506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+mn-lt"/>
              </a:rPr>
              <a:t>2012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FBA4CF-1BF2-DABD-4FCB-5353084B4B03}"/>
              </a:ext>
            </a:extLst>
          </p:cNvPr>
          <p:cNvSpPr txBox="1"/>
          <p:nvPr/>
        </p:nvSpPr>
        <p:spPr>
          <a:xfrm>
            <a:off x="3061183" y="6131928"/>
            <a:ext cx="506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+mn-lt"/>
              </a:rPr>
              <a:t>2013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FA6431-390C-5735-93B1-41CF9BC6B249}"/>
              </a:ext>
            </a:extLst>
          </p:cNvPr>
          <p:cNvSpPr txBox="1"/>
          <p:nvPr/>
        </p:nvSpPr>
        <p:spPr>
          <a:xfrm>
            <a:off x="3625857" y="6131928"/>
            <a:ext cx="506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+mn-lt"/>
              </a:rPr>
              <a:t>2014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BF5A9F-80E4-690C-B10A-7AE4179A4A18}"/>
              </a:ext>
            </a:extLst>
          </p:cNvPr>
          <p:cNvSpPr txBox="1"/>
          <p:nvPr/>
        </p:nvSpPr>
        <p:spPr>
          <a:xfrm>
            <a:off x="4190531" y="6131928"/>
            <a:ext cx="506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+mn-lt"/>
              </a:rPr>
              <a:t>2015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03FB53-F69C-1189-5274-CC8FF5B78189}"/>
              </a:ext>
            </a:extLst>
          </p:cNvPr>
          <p:cNvSpPr txBox="1"/>
          <p:nvPr/>
        </p:nvSpPr>
        <p:spPr>
          <a:xfrm>
            <a:off x="4755205" y="6131928"/>
            <a:ext cx="506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+mn-lt"/>
              </a:rPr>
              <a:t>2016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18E78C-BEC0-5920-E571-3F4EF8763593}"/>
              </a:ext>
            </a:extLst>
          </p:cNvPr>
          <p:cNvSpPr txBox="1"/>
          <p:nvPr/>
        </p:nvSpPr>
        <p:spPr>
          <a:xfrm>
            <a:off x="5319879" y="6131928"/>
            <a:ext cx="506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+mn-lt"/>
              </a:rPr>
              <a:t>2017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F6BB9E-6A0F-6AC4-4F16-B80C39974ACA}"/>
              </a:ext>
            </a:extLst>
          </p:cNvPr>
          <p:cNvSpPr txBox="1"/>
          <p:nvPr/>
        </p:nvSpPr>
        <p:spPr>
          <a:xfrm>
            <a:off x="5884553" y="6131928"/>
            <a:ext cx="506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+mn-lt"/>
              </a:rPr>
              <a:t>2018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188C8C-8AE8-8E5E-4DA2-5536C61561B6}"/>
              </a:ext>
            </a:extLst>
          </p:cNvPr>
          <p:cNvSpPr txBox="1"/>
          <p:nvPr/>
        </p:nvSpPr>
        <p:spPr>
          <a:xfrm>
            <a:off x="6449227" y="6131928"/>
            <a:ext cx="506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+mn-lt"/>
              </a:rPr>
              <a:t>2019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B8329F-F0F1-FFC6-B00E-6C505C9573DC}"/>
              </a:ext>
            </a:extLst>
          </p:cNvPr>
          <p:cNvSpPr txBox="1"/>
          <p:nvPr/>
        </p:nvSpPr>
        <p:spPr>
          <a:xfrm>
            <a:off x="7013901" y="6131928"/>
            <a:ext cx="506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+mn-lt"/>
              </a:rPr>
              <a:t>2020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CB679B-C759-A5A0-9082-2344B6F0A93C}"/>
              </a:ext>
            </a:extLst>
          </p:cNvPr>
          <p:cNvSpPr txBox="1"/>
          <p:nvPr/>
        </p:nvSpPr>
        <p:spPr>
          <a:xfrm rot="16200000">
            <a:off x="-597303" y="3649729"/>
            <a:ext cx="31626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ヒラギノ角ゴ Pro W3" pitchFamily="125" charset="-128"/>
                <a:cs typeface="+mn-cs"/>
              </a:rPr>
              <a:t>cumulative percentage achieving grade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633269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E6AFF1-87AB-C86D-5F4C-79515A6919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792815"/>
              </p:ext>
            </p:extLst>
          </p:nvPr>
        </p:nvGraphicFramePr>
        <p:xfrm>
          <a:off x="277400" y="1640104"/>
          <a:ext cx="8589197" cy="511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CD95BF-B1FF-607C-8B69-4EF05686C27F}"/>
              </a:ext>
            </a:extLst>
          </p:cNvPr>
          <p:cNvSpPr txBox="1"/>
          <p:nvPr/>
        </p:nvSpPr>
        <p:spPr>
          <a:xfrm>
            <a:off x="277400" y="809107"/>
            <a:ext cx="85891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+mn-lt"/>
              </a:rPr>
              <a:t>Numbers of HE First Year Undergraduate Students in England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+mn-lt"/>
              </a:rPr>
              <a:t>by Subject Area and Sex in 2020/21</a:t>
            </a:r>
          </a:p>
        </p:txBody>
      </p:sp>
    </p:spTree>
    <p:extLst>
      <p:ext uri="{BB962C8B-B14F-4D97-AF65-F5344CB8AC3E}">
        <p14:creationId xmlns:p14="http://schemas.microsoft.com/office/powerpoint/2010/main" val="296252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4CCC56-0142-42DD-A087-65E69B3D70CD}"/>
              </a:ext>
            </a:extLst>
          </p:cNvPr>
          <p:cNvSpPr txBox="1"/>
          <p:nvPr/>
        </p:nvSpPr>
        <p:spPr>
          <a:xfrm>
            <a:off x="1320669" y="958582"/>
            <a:ext cx="6778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and AS level Mathematics and Further Mathematics entries in the UK 2003-2022 (JCQ data)</a:t>
            </a:r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626A8C-53C8-3C9F-8655-DA997CA567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345440"/>
              </p:ext>
            </p:extLst>
          </p:nvPr>
        </p:nvGraphicFramePr>
        <p:xfrm>
          <a:off x="476250" y="1666468"/>
          <a:ext cx="8153400" cy="489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846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4CCC56-0142-42DD-A087-65E69B3D70CD}"/>
              </a:ext>
            </a:extLst>
          </p:cNvPr>
          <p:cNvSpPr txBox="1"/>
          <p:nvPr/>
        </p:nvSpPr>
        <p:spPr>
          <a:xfrm>
            <a:off x="1320669" y="958582"/>
            <a:ext cx="6778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level Mathematics and Further Mathematics entries in the UK 2003-2022 (JCQ data)</a:t>
            </a:r>
            <a:endParaRPr lang="en-GB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D2B1E11-6FE1-492E-96C3-27DD25FBC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837569"/>
              </p:ext>
            </p:extLst>
          </p:nvPr>
        </p:nvGraphicFramePr>
        <p:xfrm>
          <a:off x="409575" y="1733550"/>
          <a:ext cx="8258175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457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4CCC56-0142-42DD-A087-65E69B3D70CD}"/>
              </a:ext>
            </a:extLst>
          </p:cNvPr>
          <p:cNvSpPr txBox="1"/>
          <p:nvPr/>
        </p:nvSpPr>
        <p:spPr>
          <a:xfrm>
            <a:off x="1320669" y="958582"/>
            <a:ext cx="6778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and AS level Mathematics entries in the UK 2003-2022 (JCQ data)</a:t>
            </a:r>
            <a:endParaRPr lang="en-GB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553982-E59B-449E-BAB5-AE78E1A532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955869"/>
              </p:ext>
            </p:extLst>
          </p:nvPr>
        </p:nvGraphicFramePr>
        <p:xfrm>
          <a:off x="514350" y="1666468"/>
          <a:ext cx="8134350" cy="469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806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4CCC56-0142-42DD-A087-65E69B3D70CD}"/>
              </a:ext>
            </a:extLst>
          </p:cNvPr>
          <p:cNvSpPr txBox="1"/>
          <p:nvPr/>
        </p:nvSpPr>
        <p:spPr>
          <a:xfrm>
            <a:off x="1320669" y="958582"/>
            <a:ext cx="6778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level Mathematics entries in the UK 2003-2022 (JCQ data)</a:t>
            </a:r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47CAF5-F751-4C61-B1F2-6289C141A9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766921"/>
              </p:ext>
            </p:extLst>
          </p:nvPr>
        </p:nvGraphicFramePr>
        <p:xfrm>
          <a:off x="447675" y="1666468"/>
          <a:ext cx="8229600" cy="474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010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4CCC56-0142-42DD-A087-65E69B3D70CD}"/>
              </a:ext>
            </a:extLst>
          </p:cNvPr>
          <p:cNvSpPr txBox="1"/>
          <p:nvPr/>
        </p:nvSpPr>
        <p:spPr>
          <a:xfrm>
            <a:off x="1320669" y="958582"/>
            <a:ext cx="6778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level Further Mathematics entries in the UK 2003-2022 (JCQ data)</a:t>
            </a:r>
            <a:endParaRPr lang="en-GB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8164C93-B36A-4C9D-8B30-EDF760FB0D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869357"/>
              </p:ext>
            </p:extLst>
          </p:nvPr>
        </p:nvGraphicFramePr>
        <p:xfrm>
          <a:off x="571499" y="1666468"/>
          <a:ext cx="8020051" cy="463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652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4CCC56-0142-42DD-A087-65E69B3D70CD}"/>
              </a:ext>
            </a:extLst>
          </p:cNvPr>
          <p:cNvSpPr txBox="1"/>
          <p:nvPr/>
        </p:nvSpPr>
        <p:spPr>
          <a:xfrm>
            <a:off x="1320669" y="958582"/>
            <a:ext cx="6778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E0003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and AS level Further Mathematics entries in the UK 2003-2022 (JCQ data)</a:t>
            </a:r>
            <a:endParaRPr lang="en-GB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A4DC1A7-789D-42DB-A57A-980936C745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244185"/>
              </p:ext>
            </p:extLst>
          </p:nvPr>
        </p:nvGraphicFramePr>
        <p:xfrm>
          <a:off x="514350" y="1666468"/>
          <a:ext cx="8134349" cy="473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747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868"/>
            <a:ext cx="8229600" cy="769441"/>
          </a:xfrm>
        </p:spPr>
        <p:txBody>
          <a:bodyPr vert="horz">
            <a:normAutofit/>
          </a:bodyPr>
          <a:lstStyle/>
          <a:p>
            <a:r>
              <a:rPr lang="en-US" sz="3200" b="0" kern="1200" dirty="0"/>
              <a:t>AS, A level and Core </a:t>
            </a:r>
            <a:r>
              <a:rPr lang="en-US" sz="3200" b="0" kern="1200" dirty="0" err="1"/>
              <a:t>Maths</a:t>
            </a:r>
            <a:r>
              <a:rPr lang="en-US" sz="3200" b="0" kern="1200" dirty="0"/>
              <a:t> England 2022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8041F834-C2B2-8AE1-4F4C-6263295D0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649119"/>
              </p:ext>
            </p:extLst>
          </p:nvPr>
        </p:nvGraphicFramePr>
        <p:xfrm>
          <a:off x="457200" y="1772816"/>
          <a:ext cx="8229600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4050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MSP">
      <a:dk1>
        <a:srgbClr val="002147"/>
      </a:dk1>
      <a:lt1>
        <a:sysClr val="window" lastClr="FFFFFF"/>
      </a:lt1>
      <a:dk2>
        <a:srgbClr val="E00034"/>
      </a:dk2>
      <a:lt2>
        <a:srgbClr val="FCAF17"/>
      </a:lt2>
      <a:accent1>
        <a:srgbClr val="E00034"/>
      </a:accent1>
      <a:accent2>
        <a:srgbClr val="FCAF17"/>
      </a:accent2>
      <a:accent3>
        <a:srgbClr val="002147"/>
      </a:accent3>
      <a:accent4>
        <a:srgbClr val="FFEBCB"/>
      </a:accent4>
      <a:accent5>
        <a:srgbClr val="FF5800"/>
      </a:accent5>
      <a:accent6>
        <a:srgbClr val="50B848"/>
      </a:accent6>
      <a:hlink>
        <a:srgbClr val="E00034"/>
      </a:hlink>
      <a:folHlink>
        <a:srgbClr val="00214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ヒラギノ角ゴ Pro W3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7F4CD7EE-EFA7-4374-9B00-D92C0D752A3E}" vid="{84BE9E8B-E3E4-47AF-B1EE-FD938D3AB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AMSP">
    <a:dk1>
      <a:srgbClr val="002147"/>
    </a:dk1>
    <a:lt1>
      <a:sysClr val="window" lastClr="FFFFFF"/>
    </a:lt1>
    <a:dk2>
      <a:srgbClr val="E00034"/>
    </a:dk2>
    <a:lt2>
      <a:srgbClr val="FCAF17"/>
    </a:lt2>
    <a:accent1>
      <a:srgbClr val="E00034"/>
    </a:accent1>
    <a:accent2>
      <a:srgbClr val="FCAF17"/>
    </a:accent2>
    <a:accent3>
      <a:srgbClr val="002147"/>
    </a:accent3>
    <a:accent4>
      <a:srgbClr val="FFEBCB"/>
    </a:accent4>
    <a:accent5>
      <a:srgbClr val="FF5800"/>
    </a:accent5>
    <a:accent6>
      <a:srgbClr val="50B848"/>
    </a:accent6>
    <a:hlink>
      <a:srgbClr val="E00034"/>
    </a:hlink>
    <a:folHlink>
      <a:srgbClr val="002147"/>
    </a:folHlink>
  </a:clrScheme>
  <a:fontScheme name="Custom 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51DD4BD2B6604691D4CB0DDF8918DB" ma:contentTypeVersion="2" ma:contentTypeDescription="Create a new document." ma:contentTypeScope="" ma:versionID="cccadb98dfe5fb64b8cb7c0875d1382f">
  <xsd:schema xmlns:xsd="http://www.w3.org/2001/XMLSchema" xmlns:xs="http://www.w3.org/2001/XMLSchema" xmlns:p="http://schemas.microsoft.com/office/2006/metadata/properties" xmlns:ns2="a649f50d-f83f-4bac-8257-bcf6577c6d0a" targetNamespace="http://schemas.microsoft.com/office/2006/metadata/properties" ma:root="true" ma:fieldsID="00c249a7fb2cee22034ace3c62d19db3" ns2:_="">
    <xsd:import namespace="a649f50d-f83f-4bac-8257-bcf6577c6d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49f50d-f83f-4bac-8257-bcf6577c6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76E691-AEFD-4427-B552-D58C978A6E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358590-38A2-41D8-8AA0-7D50EF959C42}">
  <ds:schemaRefs>
    <ds:schemaRef ds:uri="a649f50d-f83f-4bac-8257-bcf6577c6d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64D6D2-C6D9-4636-982B-74287FC85962}">
  <ds:schemaRefs>
    <ds:schemaRef ds:uri="a649f50d-f83f-4bac-8257-bcf6577c6d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671</Words>
  <Application>Microsoft Office PowerPoint</Application>
  <PresentationFormat>On-screen Show (4:3)</PresentationFormat>
  <Paragraphs>113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PowerPoint Presentation</vt:lpstr>
      <vt:lpstr>UK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AS, A level and Core Maths England 2022</vt:lpstr>
      <vt:lpstr>A level Mathematics and Further Mathematics entries by gender in England in 2022 (JCQ data)</vt:lpstr>
      <vt:lpstr>A level Mathematics entries in England by gender 2005-2022 (JCQ data)</vt:lpstr>
      <vt:lpstr>A level Further Mathematics entries in England by gender 2005-2022 (JCQ data)</vt:lpstr>
      <vt:lpstr>Gender Balance for Level 3 Maths qualifications –  percentage of entries by female students  (JCQ and awarding body data)</vt:lpstr>
      <vt:lpstr>PowerPoint Presentation</vt:lpstr>
      <vt:lpstr>Other charts</vt:lpstr>
      <vt:lpstr>2022 UK A level entries by subject (JCQ data)</vt:lpstr>
      <vt:lpstr> 2022 A level entries in England by subject – female (JCQ data)</vt:lpstr>
      <vt:lpstr>2022 A level entries in England by subject – male (JCQ data)</vt:lpstr>
      <vt:lpstr>Gender split for A level entries in the UK 2022 (JCQ data)</vt:lpstr>
      <vt:lpstr>Gender balance differences in A level entries in the UK 2022 (JCQ data)</vt:lpstr>
      <vt:lpstr> Summary of changes since 2016</vt:lpstr>
      <vt:lpstr>Summary of changes since 2016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Felicity Stonehill</dc:creator>
  <cp:lastModifiedBy>Rachel Beddoes</cp:lastModifiedBy>
  <cp:revision>4</cp:revision>
  <dcterms:created xsi:type="dcterms:W3CDTF">2020-09-21T12:45:46Z</dcterms:created>
  <dcterms:modified xsi:type="dcterms:W3CDTF">2022-12-01T08:52:32Z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0x0101002351DD4BD2B6604691D4CB0DDF8918DB</vt:lpwstr>
  </property>
</Properties>
</file>