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 id="2147483775" r:id="rId2"/>
    <p:sldMasterId id="2147483789" r:id="rId3"/>
    <p:sldMasterId id="2147483803" r:id="rId4"/>
    <p:sldMasterId id="2147483817" r:id="rId5"/>
  </p:sldMasterIdLst>
  <p:notesMasterIdLst>
    <p:notesMasterId r:id="rId22"/>
  </p:notesMasterIdLst>
  <p:handoutMasterIdLst>
    <p:handoutMasterId r:id="rId23"/>
  </p:handoutMasterIdLst>
  <p:sldIdLst>
    <p:sldId id="317" r:id="rId6"/>
    <p:sldId id="286" r:id="rId7"/>
    <p:sldId id="314" r:id="rId8"/>
    <p:sldId id="301" r:id="rId9"/>
    <p:sldId id="315" r:id="rId10"/>
    <p:sldId id="289" r:id="rId11"/>
    <p:sldId id="316" r:id="rId12"/>
    <p:sldId id="297" r:id="rId13"/>
    <p:sldId id="320" r:id="rId14"/>
    <p:sldId id="321" r:id="rId15"/>
    <p:sldId id="322" r:id="rId16"/>
    <p:sldId id="323" r:id="rId17"/>
    <p:sldId id="324" r:id="rId18"/>
    <p:sldId id="325" r:id="rId19"/>
    <p:sldId id="318" r:id="rId20"/>
    <p:sldId id="319"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350"/>
    <a:srgbClr val="002147"/>
    <a:srgbClr val="E00034"/>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68155" autoAdjust="0"/>
  </p:normalViewPr>
  <p:slideViewPr>
    <p:cSldViewPr>
      <p:cViewPr varScale="1">
        <p:scale>
          <a:sx n="48" d="100"/>
          <a:sy n="48" d="100"/>
        </p:scale>
        <p:origin x="1972" y="28"/>
      </p:cViewPr>
      <p:guideLst>
        <p:guide orient="horz" pos="2160"/>
        <p:guide pos="2880"/>
      </p:guideLst>
    </p:cSldViewPr>
  </p:slideViewPr>
  <p:outlineViewPr>
    <p:cViewPr>
      <p:scale>
        <a:sx n="33" d="100"/>
        <a:sy n="33" d="100"/>
      </p:scale>
      <p:origin x="0" y="-1516"/>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628" y="-13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E6D207C4-F1C5-46D6-B0F0-58965E34A68D}" type="datetimeFigureOut">
              <a:rPr lang="en-US"/>
              <a:pPr>
                <a:defRPr/>
              </a:pPr>
              <a:t>11/14/2019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24CC7B08-0227-40A0-93E0-F1542D752734}" type="datetimeFigureOut">
              <a:rPr lang="en-US"/>
              <a:pPr>
                <a:defRPr/>
              </a:pPr>
              <a:t>11/14/2019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money-finance-mortgage-loan-2696229/"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pixabay.com/illustrations/dices-over-newspaper-profit-265602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money-finance-business-success-269623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bulletins/genderpaygapintheuk/201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photos/railway-platform-mind-gap-175820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bulletins/genderpaygapintheuk/2018" TargetMode="External"/><Relationship Id="rId7" Type="http://schemas.openxmlformats.org/officeDocument/2006/relationships/hyperlink" Target="https://www.gov.uk/government/publications/rates-and-allowances-income-tax/income-tax-rates-and-allowances-current-and-pas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gov.uk/holiday-entitlement-rights" TargetMode="External"/><Relationship Id="rId5" Type="http://schemas.openxmlformats.org/officeDocument/2006/relationships/hyperlink" Target="https://www.gov.uk/employment-status/worker" TargetMode="External"/><Relationship Id="rId4" Type="http://schemas.openxmlformats.org/officeDocument/2006/relationships/hyperlink" Target="https://pixabay.com/photos/railway-platform-mind-gap-175820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GB" altLang="en-US">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58CCA8-652E-4728-B231-3CC6A885606D}" type="slidenum">
              <a:rPr kumimoji="0" lang="en-US" sz="1200" b="0" i="0" u="none" strike="noStrike" kern="1200" cap="none" spc="0" normalizeH="0" baseline="0" noProof="0" smtClean="0">
                <a:ln>
                  <a:noFill/>
                </a:ln>
                <a:solidFill>
                  <a:prstClr val="black"/>
                </a:solidFill>
                <a:effectLst/>
                <a:uLnTx/>
                <a:uFillTx/>
                <a:latin typeface="Times"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charset="0"/>
              <a:ea typeface="ヒラギノ角ゴ Pro W3" charset="-128"/>
              <a:cs typeface="+mn-cs"/>
            </a:endParaRPr>
          </a:p>
        </p:txBody>
      </p:sp>
    </p:spTree>
    <p:extLst>
      <p:ext uri="{BB962C8B-B14F-4D97-AF65-F5344CB8AC3E}">
        <p14:creationId xmlns:p14="http://schemas.microsoft.com/office/powerpoint/2010/main" val="256565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AAEC0A-556C-4808-8664-FAF36CE6DC85}" type="slidenum">
              <a:rPr kumimoji="0" lang="en-US" sz="1200" b="0" i="0" u="none" strike="noStrike" kern="1200" cap="none" spc="0" normalizeH="0" baseline="0" noProof="0" smtClean="0">
                <a:ln>
                  <a:noFill/>
                </a:ln>
                <a:solidFill>
                  <a:prstClr val="black"/>
                </a:solidFill>
                <a:effectLst/>
                <a:uLnTx/>
                <a:uFillTx/>
                <a:latin typeface="Times"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charset="0"/>
              <a:ea typeface="ヒラギノ角ゴ Pro W3" charset="-128"/>
              <a:cs typeface="+mn-cs"/>
            </a:endParaRPr>
          </a:p>
        </p:txBody>
      </p:sp>
    </p:spTree>
    <p:extLst>
      <p:ext uri="{BB962C8B-B14F-4D97-AF65-F5344CB8AC3E}">
        <p14:creationId xmlns:p14="http://schemas.microsoft.com/office/powerpoint/2010/main" val="264991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9EB6BD-D78D-4D00-8F76-EE910A6A972A}" type="slidenum">
              <a:rPr kumimoji="0" lang="en-US" sz="1200" b="0" i="0" u="none" strike="noStrike" kern="1200" cap="none" spc="0" normalizeH="0" baseline="0" noProof="0" smtClean="0">
                <a:ln>
                  <a:noFill/>
                </a:ln>
                <a:solidFill>
                  <a:prstClr val="black"/>
                </a:solidFill>
                <a:effectLst/>
                <a:uLnTx/>
                <a:uFillTx/>
                <a:latin typeface="Times"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charset="0"/>
              <a:ea typeface="ヒラギノ角ゴ Pro W3" charset="-128"/>
              <a:cs typeface="+mn-cs"/>
            </a:endParaRPr>
          </a:p>
        </p:txBody>
      </p:sp>
    </p:spTree>
    <p:extLst>
      <p:ext uri="{BB962C8B-B14F-4D97-AF65-F5344CB8AC3E}">
        <p14:creationId xmlns:p14="http://schemas.microsoft.com/office/powerpoint/2010/main" val="352382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https://pixabay.com/photos/money-finance-mortgage-loan-2696229/</a:t>
            </a:r>
            <a:endParaRPr lang="en-GB" dirty="0"/>
          </a:p>
          <a:p>
            <a:r>
              <a:rPr lang="en-GB" dirty="0">
                <a:hlinkClick r:id="rId4"/>
              </a:rPr>
              <a:t>https://pixabay.com/illustrations/dices-over-newspaper-profit-2656028/</a:t>
            </a:r>
            <a:endParaRPr lang="en-GB" b="1" dirty="0"/>
          </a:p>
          <a:p>
            <a:r>
              <a:rPr lang="en-GB" b="1" dirty="0"/>
              <a:t>Real</a:t>
            </a:r>
            <a:r>
              <a:rPr lang="en-GB" dirty="0"/>
              <a:t> rates from real banks, Exchange rates, commission and buy/sell rates. Taxation.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Interpretation is essential. Probability often connected with the idea of ‘risk’.</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Do the figures support…? Use the data to defend… Why is the tax calculation wrong?</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 Practical approximation. Fermi estimation.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AAEC0A-556C-4808-8664-FAF36CE6DC85}" type="slidenum">
              <a:rPr kumimoji="0" lang="en-US" sz="1200" b="0" i="0" u="none" strike="noStrike" kern="1200" cap="none" spc="0" normalizeH="0" baseline="0" noProof="0" smtClean="0">
                <a:ln>
                  <a:noFill/>
                </a:ln>
                <a:solidFill>
                  <a:prstClr val="black"/>
                </a:solidFill>
                <a:effectLst/>
                <a:uLnTx/>
                <a:uFillTx/>
                <a:latin typeface="Times"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charset="0"/>
              <a:ea typeface="ヒラギノ角ゴ Pro W3" charset="-128"/>
              <a:cs typeface="+mn-cs"/>
            </a:endParaRPr>
          </a:p>
        </p:txBody>
      </p:sp>
    </p:spTree>
    <p:extLst>
      <p:ext uri="{BB962C8B-B14F-4D97-AF65-F5344CB8AC3E}">
        <p14:creationId xmlns:p14="http://schemas.microsoft.com/office/powerpoint/2010/main" val="239093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Water drop image from https://openclipart.org/tags/water-drop</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AAEC0A-556C-4808-8664-FAF36CE6DC85}" type="slidenum">
              <a:rPr kumimoji="0" lang="en-US" sz="1200" b="0" i="0" u="none" strike="noStrike" kern="1200" cap="none" spc="0" normalizeH="0" baseline="0" noProof="0" smtClean="0">
                <a:ln>
                  <a:noFill/>
                </a:ln>
                <a:solidFill>
                  <a:prstClr val="black"/>
                </a:solidFill>
                <a:effectLst/>
                <a:uLnTx/>
                <a:uFillTx/>
                <a:latin typeface="Times"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charset="0"/>
              <a:ea typeface="ヒラギノ角ゴ Pro W3" charset="-128"/>
              <a:cs typeface="+mn-cs"/>
            </a:endParaRPr>
          </a:p>
        </p:txBody>
      </p:sp>
    </p:spTree>
    <p:extLst>
      <p:ext uri="{BB962C8B-B14F-4D97-AF65-F5344CB8AC3E}">
        <p14:creationId xmlns:p14="http://schemas.microsoft.com/office/powerpoint/2010/main" val="78623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dirty="0">
                <a:hlinkClick r:id="rId3"/>
              </a:rPr>
              <a:t>https://pixabay.com/photos/money-finance-business-success-2696234/</a:t>
            </a:r>
            <a:endParaRPr lang="en-GB" dirty="0"/>
          </a:p>
          <a:p>
            <a:r>
              <a:rPr lang="en-GB" sz="1200" kern="1200" dirty="0" smtClean="0">
                <a:solidFill>
                  <a:schemeClr val="tx1"/>
                </a:solidFill>
                <a:effectLst/>
                <a:latin typeface="+mn-lt"/>
                <a:ea typeface="+mn-ea"/>
                <a:cs typeface="+mn-cs"/>
              </a:rPr>
              <a:t>Ask learners if they have a part time job. Get them to discuss why someone’s salary may be different from someone else's in the same organisation? See what they come up with and get them to feedback as a whole group. </a:t>
            </a:r>
          </a:p>
          <a:p>
            <a:r>
              <a:rPr lang="en-GB" sz="1200" kern="1200" dirty="0" smtClean="0">
                <a:solidFill>
                  <a:schemeClr val="tx1"/>
                </a:solidFill>
                <a:effectLst/>
                <a:latin typeface="+mn-lt"/>
                <a:ea typeface="+mn-ea"/>
                <a:cs typeface="+mn-cs"/>
              </a:rPr>
              <a:t>Is it fair that people get paid different amounts? Are there times when it would not be fair?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2</a:t>
            </a:fld>
            <a:endParaRPr lang="en-US"/>
          </a:p>
        </p:txBody>
      </p:sp>
    </p:spTree>
    <p:extLst>
      <p:ext uri="{BB962C8B-B14F-4D97-AF65-F5344CB8AC3E}">
        <p14:creationId xmlns:p14="http://schemas.microsoft.com/office/powerpoint/2010/main" val="250711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to discuss which of the numbers represents</a:t>
            </a:r>
            <a:r>
              <a:rPr lang="en-GB" baseline="0" dirty="0" smtClean="0"/>
              <a:t> the average salary in this company. </a:t>
            </a:r>
          </a:p>
          <a:p>
            <a:r>
              <a:rPr lang="en-GB" baseline="0" dirty="0" smtClean="0"/>
              <a:t>A – mean, B – mode, C – median, D – range</a:t>
            </a:r>
          </a:p>
          <a:p>
            <a:r>
              <a:rPr lang="en-GB" baseline="0" dirty="0" smtClean="0"/>
              <a:t>Can discuss importance of spread as well as average.</a:t>
            </a:r>
          </a:p>
          <a:p>
            <a:r>
              <a:rPr lang="en-GB" baseline="0" dirty="0" smtClean="0"/>
              <a:t>Median is much more representative than the mean and that is why it is used by Office for National Statistics.</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3</a:t>
            </a:fld>
            <a:endParaRPr lang="en-US"/>
          </a:p>
        </p:txBody>
      </p:sp>
    </p:spTree>
    <p:extLst>
      <p:ext uri="{BB962C8B-B14F-4D97-AF65-F5344CB8AC3E}">
        <p14:creationId xmlns:p14="http://schemas.microsoft.com/office/powerpoint/2010/main" val="110516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Explain that this graph is taken from the Office for National Statistics (the ONS are the UK’s largest independent producer of official statistics. They are responsible for collecting and publishing statistics related to the economy, population and society at national, regional and local levels. They also conduct the census in England and Wales every 10 years)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do you think the red/orange and blue dots represent? </a:t>
            </a:r>
            <a:r>
              <a:rPr lang="en-GB" sz="1200" i="1" kern="1200" dirty="0" smtClean="0">
                <a:solidFill>
                  <a:schemeClr val="tx1"/>
                </a:solidFill>
                <a:effectLst/>
                <a:latin typeface="+mn-lt"/>
                <a:ea typeface="+mn-ea"/>
                <a:cs typeface="+mn-cs"/>
              </a:rPr>
              <a:t>Women and Men (these colours are from the original graph from the Office for National Statistics and could lead to a discussion about colour stereotyping).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do you think the percentages represent? </a:t>
            </a:r>
            <a:r>
              <a:rPr lang="en-GB" sz="1200" i="1" kern="1200" dirty="0" smtClean="0">
                <a:solidFill>
                  <a:schemeClr val="tx1"/>
                </a:solidFill>
                <a:effectLst/>
                <a:latin typeface="+mn-lt"/>
                <a:ea typeface="+mn-ea"/>
                <a:cs typeface="+mn-cs"/>
              </a:rPr>
              <a:t>Gender pay gap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Why are Chefs and Nurses the same % but in different positions?  </a:t>
            </a:r>
            <a:r>
              <a:rPr lang="en-GB" sz="1200" i="1" kern="1200" dirty="0" smtClean="0">
                <a:solidFill>
                  <a:schemeClr val="tx1"/>
                </a:solidFill>
                <a:effectLst/>
                <a:latin typeface="+mn-lt"/>
                <a:ea typeface="+mn-ea"/>
                <a:cs typeface="+mn-cs"/>
              </a:rPr>
              <a:t>Higher/lower median hourly salary</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May lead on to answering next question.</a:t>
            </a:r>
          </a:p>
          <a:p>
            <a:r>
              <a:rPr lang="en-GB" sz="1200" kern="1200" dirty="0" smtClean="0">
                <a:solidFill>
                  <a:schemeClr val="tx1"/>
                </a:solidFill>
                <a:effectLst/>
                <a:latin typeface="+mn-lt"/>
                <a:ea typeface="+mn-ea"/>
                <a:cs typeface="+mn-cs"/>
              </a:rPr>
              <a:t>Median Hourly Pay</a:t>
            </a:r>
          </a:p>
          <a:p>
            <a:r>
              <a:rPr lang="en-GB" sz="1200" kern="1200" dirty="0" smtClean="0">
                <a:solidFill>
                  <a:schemeClr val="tx1"/>
                </a:solidFill>
                <a:effectLst/>
                <a:latin typeface="+mn-lt"/>
                <a:ea typeface="+mn-ea"/>
                <a:cs typeface="+mn-cs"/>
              </a:rPr>
              <a:t>What about the scale at the bottom? </a:t>
            </a:r>
            <a:r>
              <a:rPr lang="en-GB" sz="1200" i="1" kern="1200" dirty="0" smtClean="0">
                <a:solidFill>
                  <a:schemeClr val="tx1"/>
                </a:solidFill>
                <a:effectLst/>
                <a:latin typeface="+mn-lt"/>
                <a:ea typeface="+mn-ea"/>
                <a:cs typeface="+mn-cs"/>
              </a:rPr>
              <a:t>Median hourly pay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does a negative percentage mean? </a:t>
            </a:r>
            <a:r>
              <a:rPr lang="en-GB" sz="1200" i="1" kern="1200" dirty="0" smtClean="0">
                <a:solidFill>
                  <a:schemeClr val="tx1"/>
                </a:solidFill>
                <a:effectLst/>
                <a:latin typeface="+mn-lt"/>
                <a:ea typeface="+mn-ea"/>
                <a:cs typeface="+mn-cs"/>
              </a:rPr>
              <a:t>Women are paid more than men.</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Why have they used median pay rather than mean?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Ask them whether this graph does a good job of displaying the data. Perhaps question if it is better for some people than others. </a:t>
            </a:r>
          </a:p>
          <a:p>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4</a:t>
            </a:fld>
            <a:endParaRPr lang="en-US"/>
          </a:p>
        </p:txBody>
      </p:sp>
    </p:spTree>
    <p:extLst>
      <p:ext uri="{BB962C8B-B14F-4D97-AF65-F5344CB8AC3E}">
        <p14:creationId xmlns:p14="http://schemas.microsoft.com/office/powerpoint/2010/main" val="230275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will take you to ONS data and you can find gender pay gap for lots of different jobs</a:t>
            </a:r>
            <a:r>
              <a:rPr lang="en-GB" baseline="0" dirty="0" smtClean="0"/>
              <a:t> in figure 5.</a:t>
            </a:r>
          </a:p>
          <a:p>
            <a:r>
              <a:rPr lang="en-GB" baseline="0" dirty="0" smtClean="0"/>
              <a:t>Answer to 3 on next slide.</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5</a:t>
            </a:fld>
            <a:endParaRPr lang="en-US"/>
          </a:p>
        </p:txBody>
      </p:sp>
    </p:spTree>
    <p:extLst>
      <p:ext uri="{BB962C8B-B14F-4D97-AF65-F5344CB8AC3E}">
        <p14:creationId xmlns:p14="http://schemas.microsoft.com/office/powerpoint/2010/main" val="2472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https://www.ons.gov.uk/employmentandlabourmarket/peopleinwork/earningsandworkinghours/bulletins/genderpaygapintheuk/2018</a:t>
            </a:r>
            <a:endParaRPr lang="en-GB" dirty="0" smtClean="0"/>
          </a:p>
          <a:p>
            <a:r>
              <a:rPr lang="en-GB" dirty="0" smtClean="0">
                <a:hlinkClick r:id="rId4"/>
              </a:rPr>
              <a:t>https://pixabay.com/photos/railway-platform-mind-gap-1758208/</a:t>
            </a:r>
            <a:endParaRPr lang="en-GB" dirty="0" smtClean="0"/>
          </a:p>
          <a:p>
            <a:r>
              <a:rPr lang="en-GB" dirty="0" smtClean="0"/>
              <a:t>Ask students to discuss</a:t>
            </a:r>
            <a:r>
              <a:rPr lang="en-GB" baseline="0" dirty="0" smtClean="0"/>
              <a:t> what this means. E.g. </a:t>
            </a:r>
            <a:r>
              <a:rPr lang="en-GB" sz="1200" b="0" i="0" kern="1200" dirty="0" smtClean="0">
                <a:solidFill>
                  <a:schemeClr val="tx1"/>
                </a:solidFill>
                <a:effectLst/>
                <a:latin typeface="+mn-lt"/>
                <a:ea typeface="+mn-ea"/>
                <a:cs typeface="+mn-cs"/>
              </a:rPr>
              <a:t>a 8.6% gender pay gap denotes that women earn 8.6% less per hour, on average, than men.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6</a:t>
            </a:fld>
            <a:endParaRPr lang="en-US"/>
          </a:p>
        </p:txBody>
      </p:sp>
    </p:spTree>
    <p:extLst>
      <p:ext uri="{BB962C8B-B14F-4D97-AF65-F5344CB8AC3E}">
        <p14:creationId xmlns:p14="http://schemas.microsoft.com/office/powerpoint/2010/main" val="174012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Links to TED talk where monkeys react very strongly</a:t>
            </a:r>
            <a:r>
              <a:rPr lang="en-GB" baseline="0" dirty="0" smtClean="0"/>
              <a:t> to unequal pay.</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7</a:t>
            </a:fld>
            <a:endParaRPr lang="en-US"/>
          </a:p>
        </p:txBody>
      </p:sp>
    </p:spTree>
    <p:extLst>
      <p:ext uri="{BB962C8B-B14F-4D97-AF65-F5344CB8AC3E}">
        <p14:creationId xmlns:p14="http://schemas.microsoft.com/office/powerpoint/2010/main" val="15362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a:t>
            </a:r>
            <a:r>
              <a:rPr lang="en-GB" dirty="0" smtClean="0">
                <a:hlinkClick r:id="rId3"/>
              </a:rPr>
              <a:t>www.ons.gov.uk/employmentandlabourmarket/peopleinwork/earningsandworkinghours/bulletins/genderpaygapintheuk/2018</a:t>
            </a:r>
            <a:endParaRPr lang="en-GB" dirty="0" smtClean="0"/>
          </a:p>
          <a:p>
            <a:r>
              <a:rPr lang="en-GB" dirty="0" smtClean="0">
                <a:hlinkClick r:id="rId4"/>
              </a:rPr>
              <a:t>https://pixabay.com/photos/railway-platform-mind-gap-1758208/</a:t>
            </a:r>
            <a:endParaRPr lang="en-GB" dirty="0" smtClean="0"/>
          </a:p>
          <a:p>
            <a:r>
              <a:rPr lang="en-GB" sz="1200" kern="1200" dirty="0" smtClean="0">
                <a:solidFill>
                  <a:schemeClr val="tx1"/>
                </a:solidFill>
                <a:effectLst/>
                <a:latin typeface="+mn-lt"/>
                <a:ea typeface="+mn-ea"/>
                <a:cs typeface="+mn-cs"/>
              </a:rPr>
              <a:t>They may need some guidance on weekly hours and weeks a year worked:</a:t>
            </a:r>
          </a:p>
          <a:p>
            <a:r>
              <a:rPr lang="en-GB" sz="1200" kern="1200" dirty="0" smtClean="0">
                <a:solidFill>
                  <a:schemeClr val="tx1"/>
                </a:solidFill>
                <a:effectLst/>
                <a:latin typeface="+mn-lt"/>
                <a:ea typeface="+mn-ea"/>
                <a:cs typeface="+mn-cs"/>
              </a:rPr>
              <a:t>A </a:t>
            </a:r>
            <a:r>
              <a:rPr lang="en-GB" sz="1200" b="1" kern="1200" dirty="0" smtClean="0">
                <a:solidFill>
                  <a:schemeClr val="tx1"/>
                </a:solidFill>
                <a:effectLst/>
                <a:latin typeface="+mn-lt"/>
                <a:ea typeface="+mn-ea"/>
                <a:cs typeface="+mn-cs"/>
              </a:rPr>
              <a:t>full</a:t>
            </a:r>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time</a:t>
            </a:r>
            <a:r>
              <a:rPr lang="en-GB" sz="1200" kern="1200" dirty="0" smtClean="0">
                <a:solidFill>
                  <a:schemeClr val="tx1"/>
                </a:solidFill>
                <a:effectLst/>
                <a:latin typeface="+mn-lt"/>
                <a:ea typeface="+mn-ea"/>
                <a:cs typeface="+mn-cs"/>
              </a:rPr>
              <a:t> worker will usually </a:t>
            </a:r>
            <a:r>
              <a:rPr lang="en-GB" sz="1200" b="1" kern="1200" dirty="0" smtClean="0">
                <a:solidFill>
                  <a:schemeClr val="tx1"/>
                </a:solidFill>
                <a:effectLst/>
                <a:latin typeface="+mn-lt"/>
                <a:ea typeface="+mn-ea"/>
                <a:cs typeface="+mn-cs"/>
              </a:rPr>
              <a:t>work</a:t>
            </a:r>
            <a:r>
              <a:rPr lang="en-GB" sz="1200" kern="1200" dirty="0" smtClean="0">
                <a:solidFill>
                  <a:schemeClr val="tx1"/>
                </a:solidFill>
                <a:effectLst/>
                <a:latin typeface="+mn-lt"/>
                <a:ea typeface="+mn-ea"/>
                <a:cs typeface="+mn-cs"/>
              </a:rPr>
              <a:t> 35 </a:t>
            </a:r>
            <a:r>
              <a:rPr lang="en-GB" sz="1200" b="1" kern="1200" dirty="0" smtClean="0">
                <a:solidFill>
                  <a:schemeClr val="tx1"/>
                </a:solidFill>
                <a:effectLst/>
                <a:latin typeface="+mn-lt"/>
                <a:ea typeface="+mn-ea"/>
                <a:cs typeface="+mn-cs"/>
              </a:rPr>
              <a:t>hours</a:t>
            </a:r>
            <a:r>
              <a:rPr lang="en-GB" sz="1200" kern="1200" dirty="0" smtClean="0">
                <a:solidFill>
                  <a:schemeClr val="tx1"/>
                </a:solidFill>
                <a:effectLst/>
                <a:latin typeface="+mn-lt"/>
                <a:ea typeface="+mn-ea"/>
                <a:cs typeface="+mn-cs"/>
              </a:rPr>
              <a:t> or more a week. Almost all </a:t>
            </a:r>
            <a:r>
              <a:rPr lang="en-GB" sz="1200" u="sng" kern="1200" dirty="0" smtClean="0">
                <a:solidFill>
                  <a:schemeClr val="tx1"/>
                </a:solidFill>
                <a:effectLst/>
                <a:latin typeface="+mn-lt"/>
                <a:ea typeface="+mn-ea"/>
                <a:cs typeface="+mn-cs"/>
                <a:hlinkClick r:id="rId5"/>
              </a:rPr>
              <a:t>workers</a:t>
            </a:r>
            <a:r>
              <a:rPr lang="en-GB" sz="1200" kern="1200" dirty="0" smtClean="0">
                <a:solidFill>
                  <a:schemeClr val="tx1"/>
                </a:solidFill>
                <a:effectLst/>
                <a:latin typeface="+mn-lt"/>
                <a:ea typeface="+mn-ea"/>
                <a:cs typeface="+mn-cs"/>
              </a:rPr>
              <a:t> are legally entitled to 5.6 weeks’ or 28 days paid holiday a year (known as statutory leave entitlement or annual leave). An employer can include bank holidays (8 in UK) as part of statutory annual leave.</a:t>
            </a:r>
          </a:p>
          <a:p>
            <a:r>
              <a:rPr lang="en-GB" sz="1200" kern="1200" dirty="0" smtClean="0">
                <a:solidFill>
                  <a:schemeClr val="tx1"/>
                </a:solidFill>
                <a:effectLst/>
                <a:latin typeface="+mn-lt"/>
                <a:ea typeface="+mn-ea"/>
                <a:cs typeface="+mn-cs"/>
              </a:rPr>
              <a:t>(</a:t>
            </a:r>
            <a:r>
              <a:rPr lang="en-GB" sz="1200" u="sng" kern="1200" dirty="0" smtClean="0">
                <a:solidFill>
                  <a:schemeClr val="tx1"/>
                </a:solidFill>
                <a:effectLst/>
                <a:latin typeface="+mn-lt"/>
                <a:ea typeface="+mn-ea"/>
                <a:cs typeface="+mn-cs"/>
                <a:hlinkClick r:id="rId6"/>
              </a:rPr>
              <a:t>https://www.gov.uk/holiday-entitlement-rights</a:t>
            </a:r>
            <a:r>
              <a:rPr lang="en-GB" sz="1200" kern="1200" dirty="0" smtClean="0">
                <a:solidFill>
                  <a:schemeClr val="tx1"/>
                </a:solidFill>
                <a:effectLst/>
                <a:latin typeface="+mn-lt"/>
                <a:ea typeface="+mn-ea"/>
                <a:cs typeface="+mn-cs"/>
              </a:rPr>
              <a:t>)</a:t>
            </a:r>
          </a:p>
          <a:p>
            <a:r>
              <a:rPr lang="en-GB" sz="1200" i="1" kern="1200" dirty="0" smtClean="0">
                <a:solidFill>
                  <a:schemeClr val="tx1"/>
                </a:solidFill>
                <a:effectLst/>
                <a:latin typeface="+mn-lt"/>
                <a:ea typeface="+mn-ea"/>
                <a:cs typeface="+mn-cs"/>
              </a:rPr>
              <a:t>Example working out:</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Number of hours worked: 52 x 35 = 1820 (52 because they get paid for their holidays)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Women’s salary: 1820 x 21.55 = 39,221.00</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Men’s salary: 1820 x 24.71 = 44,972.20</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This is £5751.20 difference each year.</a:t>
            </a:r>
          </a:p>
          <a:p>
            <a:r>
              <a:rPr lang="en-GB" sz="1200" i="1" kern="1200" dirty="0" smtClean="0">
                <a:solidFill>
                  <a:schemeClr val="tx1"/>
                </a:solidFill>
                <a:effectLst/>
                <a:latin typeface="+mn-lt"/>
                <a:ea typeface="+mn-ea"/>
                <a:cs typeface="+mn-cs"/>
              </a:rPr>
              <a:t>Work for </a:t>
            </a:r>
            <a:r>
              <a:rPr lang="en-GB" sz="1200" i="1" kern="1200" dirty="0" err="1" smtClean="0">
                <a:solidFill>
                  <a:schemeClr val="tx1"/>
                </a:solidFill>
                <a:effectLst/>
                <a:latin typeface="+mn-lt"/>
                <a:ea typeface="+mn-ea"/>
                <a:cs typeface="+mn-cs"/>
              </a:rPr>
              <a:t>approx</a:t>
            </a:r>
            <a:r>
              <a:rPr lang="en-GB" sz="1200" i="1" kern="1200" dirty="0" smtClean="0">
                <a:solidFill>
                  <a:schemeClr val="tx1"/>
                </a:solidFill>
                <a:effectLst/>
                <a:latin typeface="+mn-lt"/>
                <a:ea typeface="+mn-ea"/>
                <a:cs typeface="+mn-cs"/>
              </a:rPr>
              <a:t> 45 years</a:t>
            </a:r>
            <a:r>
              <a:rPr lang="en-GB" sz="1200" i="1" kern="1200" baseline="0" dirty="0" smtClean="0">
                <a:solidFill>
                  <a:schemeClr val="tx1"/>
                </a:solidFill>
                <a:effectLst/>
                <a:latin typeface="+mn-lt"/>
                <a:ea typeface="+mn-ea"/>
                <a:cs typeface="+mn-cs"/>
              </a:rPr>
              <a:t> so difference of £258,804 for lifetime</a:t>
            </a:r>
          </a:p>
          <a:p>
            <a:endParaRPr lang="en-GB" sz="1200" i="1" kern="1200" baseline="0" dirty="0" smtClean="0">
              <a:solidFill>
                <a:schemeClr val="tx1"/>
              </a:solidFill>
              <a:effectLst/>
              <a:latin typeface="+mn-lt"/>
              <a:ea typeface="+mn-ea"/>
              <a:cs typeface="+mn-cs"/>
            </a:endParaRPr>
          </a:p>
          <a:p>
            <a:r>
              <a:rPr lang="en-GB" sz="1200" i="1" kern="1200" baseline="0" dirty="0" smtClean="0">
                <a:solidFill>
                  <a:schemeClr val="tx1"/>
                </a:solidFill>
                <a:effectLst/>
                <a:latin typeface="+mn-lt"/>
                <a:ea typeface="+mn-ea"/>
                <a:cs typeface="+mn-cs"/>
              </a:rPr>
              <a:t>Tax would reduce the gap. Tax rates can </a:t>
            </a:r>
            <a:r>
              <a:rPr lang="en-GB" sz="1200" i="1" kern="1200" baseline="0" smtClean="0">
                <a:solidFill>
                  <a:schemeClr val="tx1"/>
                </a:solidFill>
                <a:effectLst/>
                <a:latin typeface="+mn-lt"/>
                <a:ea typeface="+mn-ea"/>
                <a:cs typeface="+mn-cs"/>
              </a:rPr>
              <a:t>be found: </a:t>
            </a:r>
            <a:r>
              <a:rPr lang="en-GB" smtClean="0">
                <a:hlinkClick r:id="rId7"/>
              </a:rPr>
              <a:t>https://www.gov.uk/government/publications/rates-and-allowances-income-tax/income-tax-rates-and-allowances-current-and-past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8</a:t>
            </a:fld>
            <a:endParaRPr lang="en-US"/>
          </a:p>
        </p:txBody>
      </p:sp>
    </p:spTree>
    <p:extLst>
      <p:ext uri="{BB962C8B-B14F-4D97-AF65-F5344CB8AC3E}">
        <p14:creationId xmlns:p14="http://schemas.microsoft.com/office/powerpoint/2010/main" val="101088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GB" altLang="en-US" dirty="0">
                <a:latin typeface="Arial" pitchFamily="34" charset="0"/>
                <a:cs typeface="Arial" pitchFamily="34" charset="0"/>
              </a:rPr>
              <a:t>Image:</a:t>
            </a:r>
            <a:r>
              <a:rPr lang="en-GB" altLang="en-US" baseline="0" dirty="0">
                <a:latin typeface="Arial" pitchFamily="34" charset="0"/>
                <a:cs typeface="Arial" pitchFamily="34" charset="0"/>
              </a:rPr>
              <a:t> </a:t>
            </a:r>
            <a:r>
              <a:rPr lang="en-GB" altLang="en-US" baseline="0" dirty="0" err="1">
                <a:latin typeface="Arial" pitchFamily="34" charset="0"/>
                <a:cs typeface="Arial" pitchFamily="34" charset="0"/>
              </a:rPr>
              <a:t>amsp</a:t>
            </a:r>
            <a:r>
              <a:rPr lang="en-GB" altLang="en-US" baseline="0" dirty="0">
                <a:latin typeface="Arial" pitchFamily="34" charset="0"/>
                <a:cs typeface="Arial" pitchFamily="34" charset="0"/>
              </a:rPr>
              <a:t> website</a:t>
            </a:r>
            <a:endParaRPr lang="en-GB" altLang="en-US"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C471F8-8B78-400C-8DF2-61CB203C6B78}" type="slidenum">
              <a:rPr kumimoji="0" lang="en-US" sz="1200" b="0" i="0" u="none" strike="noStrike" kern="1200" cap="none" spc="0" normalizeH="0" baseline="0" noProof="0" smtClean="0">
                <a:ln>
                  <a:noFill/>
                </a:ln>
                <a:solidFill>
                  <a:prstClr val="black"/>
                </a:solidFill>
                <a:effectLst/>
                <a:uLnTx/>
                <a:uFillTx/>
                <a:latin typeface="Times"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charset="0"/>
              <a:ea typeface="ヒラギノ角ゴ Pro W3" charset="-128"/>
              <a:cs typeface="+mn-cs"/>
            </a:endParaRPr>
          </a:p>
        </p:txBody>
      </p:sp>
    </p:spTree>
    <p:extLst>
      <p:ext uri="{BB962C8B-B14F-4D97-AF65-F5344CB8AC3E}">
        <p14:creationId xmlns:p14="http://schemas.microsoft.com/office/powerpoint/2010/main" val="2297666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9862" y="1675199"/>
            <a:ext cx="5224277" cy="3507602"/>
          </a:xfrm>
          <a:prstGeom prst="rect">
            <a:avLst/>
          </a:prstGeom>
        </p:spPr>
      </p:pic>
    </p:spTree>
    <p:extLst>
      <p:ext uri="{BB962C8B-B14F-4D97-AF65-F5344CB8AC3E}">
        <p14:creationId xmlns:p14="http://schemas.microsoft.com/office/powerpoint/2010/main" val="41148747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1792288" y="978297"/>
            <a:ext cx="5486400" cy="3674839"/>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9863" y="1675199"/>
            <a:ext cx="5224277" cy="3507602"/>
          </a:xfrm>
          <a:prstGeom prst="rect">
            <a:avLst/>
          </a:prstGeom>
        </p:spPr>
      </p:pic>
    </p:spTree>
    <p:extLst>
      <p:ext uri="{BB962C8B-B14F-4D97-AF65-F5344CB8AC3E}">
        <p14:creationId xmlns:p14="http://schemas.microsoft.com/office/powerpoint/2010/main" val="182652859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0030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296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8"/>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Arial" pitchFamily="34" charset="0"/>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Arial" pitchFamily="34" charset="0"/>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789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itter Title and Content">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4645026"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6" y="2645223"/>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413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itle 1"/>
          <p:cNvSpPr>
            <a:spLocks noGrp="1"/>
          </p:cNvSpPr>
          <p:nvPr>
            <p:ph type="title"/>
          </p:nvPr>
        </p:nvSpPr>
        <p:spPr>
          <a:xfrm>
            <a:off x="683569" y="4437114"/>
            <a:ext cx="7848872" cy="769441"/>
          </a:xfrm>
          <a:prstGeom prst="rect">
            <a:avLst/>
          </a:prstGeom>
        </p:spPr>
        <p:txBody>
          <a:bodyPr vert="horz" wrap="square">
            <a:spAutoFit/>
          </a:bodyPr>
          <a:lstStyle>
            <a:lvl1pPr algn="l">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4087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Arial"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Arial"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6679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6056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58404"/>
            <a:ext cx="3008313" cy="598388"/>
          </a:xfrm>
          <a:prstGeom prst="rect">
            <a:avLst/>
          </a:prstGeom>
        </p:spPr>
        <p:txBody>
          <a:bodyPr vert="horz" anchor="t"/>
          <a:lstStyle>
            <a:lvl1pPr algn="l">
              <a:defRPr sz="2400" b="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958405"/>
            <a:ext cx="5111750" cy="5167759"/>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rgbClr val="002147"/>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rgbClr val="002147"/>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rgbClr val="002147"/>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772816"/>
            <a:ext cx="3008313" cy="4353347"/>
          </a:xfrm>
          <a:prstGeom prst="rect">
            <a:avLst/>
          </a:prstGeom>
        </p:spPr>
        <p:txBody>
          <a:bodyPr vert="horz"/>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379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dirty="0"/>
          </a:p>
        </p:txBody>
      </p:sp>
      <p:sp>
        <p:nvSpPr>
          <p:cNvPr id="9" name="Title 1"/>
          <p:cNvSpPr>
            <a:spLocks noGrp="1"/>
          </p:cNvSpPr>
          <p:nvPr>
            <p:ph type="title"/>
          </p:nvPr>
        </p:nvSpPr>
        <p:spPr>
          <a:xfrm>
            <a:off x="4427984"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1419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7772400" cy="566738"/>
          </a:xfrm>
          <a:prstGeom prst="rect">
            <a:avLst/>
          </a:prstGeom>
        </p:spPr>
        <p:txBody>
          <a:bodyPr vert="horz" anchor="b"/>
          <a:lstStyle>
            <a:lvl1pPr algn="l">
              <a:defRPr sz="4400" b="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0" y="801787"/>
            <a:ext cx="9144000" cy="3888434"/>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3568" y="5367338"/>
            <a:ext cx="7772400" cy="804862"/>
          </a:xfrm>
          <a:prstGeom prst="rect">
            <a:avLst/>
          </a:prstGeom>
        </p:spPr>
        <p:txBody>
          <a:bodyPr vert="horz"/>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6040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p:cNvSpPr txBox="1">
            <a:spLocks/>
          </p:cNvSpPr>
          <p:nvPr/>
        </p:nvSpPr>
        <p:spPr>
          <a:xfrm>
            <a:off x="457202" y="975867"/>
            <a:ext cx="8382001" cy="5549287"/>
          </a:xfrm>
          <a:prstGeom prst="rect">
            <a:avLst/>
          </a:prstGeom>
        </p:spPr>
        <p:txBody>
          <a:bodyPr vert="horz" wrap="square" tIns="90000" bIns="90000" anchor="t" anchorCtr="0"/>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rgbClr val="002350"/>
                </a:solidFill>
                <a:latin typeface="+mn-lt"/>
                <a:ea typeface="+mn-ea"/>
              </a:defRPr>
            </a:lvl6pPr>
            <a:lvl7pPr marL="2971800" indent="-228600" algn="l" rtl="0" fontAlgn="base">
              <a:spcBef>
                <a:spcPct val="20000"/>
              </a:spcBef>
              <a:spcAft>
                <a:spcPct val="0"/>
              </a:spcAft>
              <a:buChar char="»"/>
              <a:defRPr sz="1800">
                <a:solidFill>
                  <a:srgbClr val="002350"/>
                </a:solidFill>
                <a:latin typeface="+mn-lt"/>
                <a:ea typeface="+mn-ea"/>
              </a:defRPr>
            </a:lvl7pPr>
            <a:lvl8pPr marL="3429000" indent="-228600" algn="l" rtl="0" fontAlgn="base">
              <a:spcBef>
                <a:spcPct val="20000"/>
              </a:spcBef>
              <a:spcAft>
                <a:spcPct val="0"/>
              </a:spcAft>
              <a:buChar char="»"/>
              <a:defRPr sz="1800">
                <a:solidFill>
                  <a:srgbClr val="002350"/>
                </a:solidFill>
                <a:latin typeface="+mn-lt"/>
                <a:ea typeface="+mn-ea"/>
              </a:defRPr>
            </a:lvl8pPr>
            <a:lvl9pPr marL="3886200" indent="-228600" algn="l" rtl="0" fontAlgn="base">
              <a:spcBef>
                <a:spcPct val="20000"/>
              </a:spcBef>
              <a:spcAft>
                <a:spcPct val="0"/>
              </a:spcAft>
              <a:buChar char="»"/>
              <a:defRPr sz="1800">
                <a:solidFill>
                  <a:srgbClr val="002350"/>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4400" b="0" i="0" u="none" strike="noStrike" kern="120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rPr>
              <a:t>The AMSP holds the            NCETM CPD Standard</a:t>
            </a:r>
          </a:p>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endParaRPr kumimoji="0" lang="en-GB" sz="2800" b="0" i="0" u="none" strike="noStrike" kern="120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rPr>
              <a:t>The CPD Standard supports maths teachers to access information about the wide range of CPD provision on offer and to be assured of its appropriateness and quality.</a:t>
            </a:r>
          </a:p>
          <a:p>
            <a:pPr marL="342900" marR="0" lvl="0" indent="-34290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rPr>
              <a:t>ncetm.org.uk/</a:t>
            </a:r>
            <a:r>
              <a:rPr kumimoji="0" lang="en-GB" sz="2800" b="0" i="1" u="none" strike="noStrike" kern="0" cap="none" spc="0" normalizeH="0" baseline="0" noProof="0" dirty="0" err="1">
                <a:ln>
                  <a:noFill/>
                </a:ln>
                <a:solidFill>
                  <a:srgbClr val="E00034"/>
                </a:solidFill>
                <a:effectLst/>
                <a:uLnTx/>
                <a:uFillTx/>
                <a:latin typeface="Arial" panose="020B0604020202020204" pitchFamily="34" charset="0"/>
                <a:ea typeface="+mn-ea"/>
                <a:cs typeface="Arial" panose="020B0604020202020204" pitchFamily="34" charset="0"/>
              </a:rPr>
              <a:t>cpdstandard</a:t>
            </a:r>
            <a:endPar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endParaRPr>
          </a:p>
        </p:txBody>
      </p:sp>
      <p:pic>
        <p:nvPicPr>
          <p:cNvPr id="4" name="Picture Placeholder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43603" y="4793890"/>
            <a:ext cx="2895600" cy="1731264"/>
          </a:xfrm>
          <a:prstGeom prst="rect">
            <a:avLst/>
          </a:prstGeom>
        </p:spPr>
      </p:pic>
    </p:spTree>
    <p:extLst>
      <p:ext uri="{BB962C8B-B14F-4D97-AF65-F5344CB8AC3E}">
        <p14:creationId xmlns:p14="http://schemas.microsoft.com/office/powerpoint/2010/main" val="2816870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srgbClr val="002147"/>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srgbClr val="002147"/>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91101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Slide master">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702915"/>
          </a:xfrm>
          <a:prstGeom prst="rect">
            <a:avLst/>
          </a:prstGeom>
        </p:spPr>
        <p:txBody>
          <a:bodyPr/>
          <a:lstStyle>
            <a:lvl1pPr algn="l">
              <a:defRPr sz="3600">
                <a:solidFill>
                  <a:srgbClr val="C00000"/>
                </a:solidFill>
                <a:latin typeface="Arial"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16162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9863" y="1724574"/>
            <a:ext cx="5224277" cy="3408851"/>
          </a:xfrm>
          <a:prstGeom prst="rect">
            <a:avLst/>
          </a:prstGeom>
        </p:spPr>
      </p:pic>
    </p:spTree>
    <p:extLst>
      <p:ext uri="{BB962C8B-B14F-4D97-AF65-F5344CB8AC3E}">
        <p14:creationId xmlns:p14="http://schemas.microsoft.com/office/powerpoint/2010/main" val="250853264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smtClean="0"/>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smtClean="0"/>
              <a:t>Click to edit Master text styles</a:t>
            </a:r>
          </a:p>
        </p:txBody>
      </p:sp>
    </p:spTree>
    <p:extLst>
      <p:ext uri="{BB962C8B-B14F-4D97-AF65-F5344CB8AC3E}">
        <p14:creationId xmlns:p14="http://schemas.microsoft.com/office/powerpoint/2010/main" val="9029100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smtClean="0"/>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4" name="Picture Placeholder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5288" y="4927532"/>
            <a:ext cx="2408453" cy="1440000"/>
          </a:xfrm>
          <a:prstGeom prst="rect">
            <a:avLst/>
          </a:prstGeom>
        </p:spPr>
      </p:pic>
      <p:sp>
        <p:nvSpPr>
          <p:cNvPr id="7"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smtClean="0"/>
              <a:t>Click to edit Master text styles</a:t>
            </a:r>
          </a:p>
        </p:txBody>
      </p:sp>
    </p:spTree>
    <p:extLst>
      <p:ext uri="{BB962C8B-B14F-4D97-AF65-F5344CB8AC3E}">
        <p14:creationId xmlns:p14="http://schemas.microsoft.com/office/powerpoint/2010/main" val="27640044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5186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8"/>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Arial" pitchFamily="34" charset="0"/>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Arial" pitchFamily="34" charset="0"/>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07636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itter Title and Content">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3"/>
          </p:nvPr>
        </p:nvSpPr>
        <p:spPr>
          <a:xfrm>
            <a:off x="4645026"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6" y="2645223"/>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4698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Title 1"/>
          <p:cNvSpPr>
            <a:spLocks noGrp="1"/>
          </p:cNvSpPr>
          <p:nvPr>
            <p:ph type="title"/>
          </p:nvPr>
        </p:nvSpPr>
        <p:spPr>
          <a:xfrm>
            <a:off x="683569" y="4437114"/>
            <a:ext cx="7848872" cy="769441"/>
          </a:xfrm>
          <a:prstGeom prst="rect">
            <a:avLst/>
          </a:prstGeom>
        </p:spPr>
        <p:txBody>
          <a:bodyPr vert="horz" wrap="square">
            <a:spAutoFit/>
          </a:bodyPr>
          <a:lstStyle>
            <a:lvl1pPr algn="l">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127430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Arial"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Arial"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20274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86115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58404"/>
            <a:ext cx="3008313" cy="598388"/>
          </a:xfrm>
          <a:prstGeom prst="rect">
            <a:avLst/>
          </a:prstGeom>
        </p:spPr>
        <p:txBody>
          <a:bodyPr vert="horz" anchor="t"/>
          <a:lstStyle>
            <a:lvl1pPr algn="l">
              <a:defRPr sz="2400" b="0">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58405"/>
            <a:ext cx="5111750" cy="5167759"/>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rgbClr val="002147"/>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rgbClr val="002147"/>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rgbClr val="002147"/>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772816"/>
            <a:ext cx="3008313" cy="4353347"/>
          </a:xfrm>
          <a:prstGeom prst="rect">
            <a:avLst/>
          </a:prstGeom>
        </p:spPr>
        <p:txBody>
          <a:bodyPr vert="horz"/>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6105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7772400" cy="566738"/>
          </a:xfrm>
          <a:prstGeom prst="rect">
            <a:avLst/>
          </a:prstGeom>
        </p:spPr>
        <p:txBody>
          <a:bodyPr vert="horz" anchor="b"/>
          <a:lstStyle>
            <a:lvl1pPr algn="l">
              <a:defRPr sz="4400" b="0">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801787"/>
            <a:ext cx="9144000" cy="3888434"/>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683568" y="5367338"/>
            <a:ext cx="7772400" cy="804862"/>
          </a:xfrm>
          <a:prstGeom prst="rect">
            <a:avLst/>
          </a:prstGeom>
        </p:spPr>
        <p:txBody>
          <a:bodyPr vert="horz"/>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7120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txBox="1">
            <a:spLocks/>
          </p:cNvSpPr>
          <p:nvPr userDrawn="1"/>
        </p:nvSpPr>
        <p:spPr>
          <a:xfrm>
            <a:off x="457202" y="975867"/>
            <a:ext cx="8382001" cy="5549287"/>
          </a:xfrm>
          <a:prstGeom prst="rect">
            <a:avLst/>
          </a:prstGeom>
        </p:spPr>
        <p:txBody>
          <a:bodyPr vert="horz" wrap="square" tIns="90000" bIns="90000" anchor="t" anchorCtr="0"/>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rgbClr val="002350"/>
                </a:solidFill>
                <a:latin typeface="+mn-lt"/>
                <a:ea typeface="+mn-ea"/>
              </a:defRPr>
            </a:lvl6pPr>
            <a:lvl7pPr marL="2971800" indent="-228600" algn="l" rtl="0" fontAlgn="base">
              <a:spcBef>
                <a:spcPct val="20000"/>
              </a:spcBef>
              <a:spcAft>
                <a:spcPct val="0"/>
              </a:spcAft>
              <a:buChar char="»"/>
              <a:defRPr sz="1800">
                <a:solidFill>
                  <a:srgbClr val="002350"/>
                </a:solidFill>
                <a:latin typeface="+mn-lt"/>
                <a:ea typeface="+mn-ea"/>
              </a:defRPr>
            </a:lvl7pPr>
            <a:lvl8pPr marL="3429000" indent="-228600" algn="l" rtl="0" fontAlgn="base">
              <a:spcBef>
                <a:spcPct val="20000"/>
              </a:spcBef>
              <a:spcAft>
                <a:spcPct val="0"/>
              </a:spcAft>
              <a:buChar char="»"/>
              <a:defRPr sz="1800">
                <a:solidFill>
                  <a:srgbClr val="002350"/>
                </a:solidFill>
                <a:latin typeface="+mn-lt"/>
                <a:ea typeface="+mn-ea"/>
              </a:defRPr>
            </a:lvl8pPr>
            <a:lvl9pPr marL="3886200" indent="-228600" algn="l" rtl="0" fontAlgn="base">
              <a:spcBef>
                <a:spcPct val="20000"/>
              </a:spcBef>
              <a:spcAft>
                <a:spcPct val="0"/>
              </a:spcAft>
              <a:buChar char="»"/>
              <a:defRPr sz="1800">
                <a:solidFill>
                  <a:srgbClr val="002350"/>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4400" b="0" i="0" u="none" strike="noStrike" kern="1200" cap="none" spc="0" normalizeH="0" baseline="0" noProof="0" dirty="0" smtClean="0">
                <a:ln>
                  <a:noFill/>
                </a:ln>
                <a:solidFill>
                  <a:srgbClr val="E00034"/>
                </a:solidFill>
                <a:effectLst/>
                <a:uLnTx/>
                <a:uFillTx/>
                <a:latin typeface="Arial" panose="020B0604020202020204" pitchFamily="34" charset="0"/>
                <a:ea typeface="+mn-ea"/>
                <a:cs typeface="Arial" panose="020B0604020202020204" pitchFamily="34" charset="0"/>
              </a:rPr>
              <a:t>The AMSP holds the            NCETM CPD Standard</a:t>
            </a:r>
          </a:p>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endParaRPr kumimoji="0" lang="en-GB" sz="2800" b="0" i="0" u="none" strike="noStrike" kern="1200" cap="none" spc="0" normalizeH="0" baseline="0" noProof="0" dirty="0" smtClean="0">
              <a:ln>
                <a:noFill/>
              </a:ln>
              <a:solidFill>
                <a:srgbClr val="E0003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0" u="none" strike="noStrike" kern="0" cap="none" spc="0" normalizeH="0" baseline="0" noProof="0" dirty="0" smtClean="0">
                <a:ln>
                  <a:noFill/>
                </a:ln>
                <a:solidFill>
                  <a:srgbClr val="002147"/>
                </a:solidFill>
                <a:effectLst/>
                <a:uLnTx/>
                <a:uFillTx/>
                <a:latin typeface="Arial" panose="020B0604020202020204" pitchFamily="34" charset="0"/>
                <a:ea typeface="+mn-ea"/>
                <a:cs typeface="Arial" panose="020B0604020202020204" pitchFamily="34" charset="0"/>
              </a:rPr>
              <a:t>The </a:t>
            </a:r>
            <a:r>
              <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rPr>
              <a:t>CPD Standard supports maths teachers to access information about the wide range of CPD provision on offer and to be assured of its appropriateness and quality.</a:t>
            </a:r>
          </a:p>
          <a:p>
            <a:pPr marL="342900" marR="0" lvl="0" indent="-34290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rPr>
              <a:t>ncetm.org.uk/</a:t>
            </a:r>
            <a:r>
              <a:rPr kumimoji="0" lang="en-GB" sz="2800" b="0" i="1" u="none" strike="noStrike" kern="0" cap="none" spc="0" normalizeH="0" baseline="0" noProof="0" dirty="0" err="1">
                <a:ln>
                  <a:noFill/>
                </a:ln>
                <a:solidFill>
                  <a:srgbClr val="E00034"/>
                </a:solidFill>
                <a:effectLst/>
                <a:uLnTx/>
                <a:uFillTx/>
                <a:latin typeface="Arial" panose="020B0604020202020204" pitchFamily="34" charset="0"/>
                <a:ea typeface="+mn-ea"/>
                <a:cs typeface="Arial" panose="020B0604020202020204" pitchFamily="34" charset="0"/>
              </a:rPr>
              <a:t>cpdstandard</a:t>
            </a:r>
            <a:endPar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endParaRPr>
          </a:p>
        </p:txBody>
      </p:sp>
      <p:pic>
        <p:nvPicPr>
          <p:cNvPr id="4" name="Picture Placeholder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943603" y="4793890"/>
            <a:ext cx="2895600" cy="1731264"/>
          </a:xfrm>
          <a:prstGeom prst="rect">
            <a:avLst/>
          </a:prstGeom>
        </p:spPr>
      </p:pic>
    </p:spTree>
    <p:extLst>
      <p:ext uri="{BB962C8B-B14F-4D97-AF65-F5344CB8AC3E}">
        <p14:creationId xmlns:p14="http://schemas.microsoft.com/office/powerpoint/2010/main" val="414687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B28E3B1-D93F-4FFA-9F72-9BB4CC728167}" type="datetimeFigureOut">
              <a:rPr kumimoji="0" lang="en-GB" sz="2400" b="0" i="0" u="none" strike="noStrike" kern="1200" cap="none" spc="0" normalizeH="0" baseline="0" noProof="0" smtClean="0">
                <a:ln>
                  <a:noFill/>
                </a:ln>
                <a:solidFill>
                  <a:srgbClr val="002147"/>
                </a:solidFill>
                <a:effectLst/>
                <a:uLnTx/>
                <a:uFillTx/>
                <a:latin typeface="Times" panose="02020603050405020304" pitchFamily="18" charset="0"/>
                <a:ea typeface="ヒラギノ角ゴ Pro W3" pitchFamily="125"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14/11/2019</a:t>
            </a:fld>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9DE9872-6521-4B85-AE7F-4EF638549B5D}" type="slidenum">
              <a:rPr kumimoji="0" lang="en-GB" sz="2400" b="0" i="0" u="none" strike="noStrike" kern="1200" cap="none" spc="0" normalizeH="0" baseline="0" noProof="0" smtClean="0">
                <a:ln>
                  <a:noFill/>
                </a:ln>
                <a:solidFill>
                  <a:srgbClr val="002147"/>
                </a:solidFill>
                <a:effectLst/>
                <a:uLnTx/>
                <a:uFillTx/>
                <a:latin typeface="Times" panose="02020603050405020304" pitchFamily="18" charset="0"/>
                <a:ea typeface="ヒラギノ角ゴ Pro W3" pitchFamily="125"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Tree>
    <p:extLst>
      <p:ext uri="{BB962C8B-B14F-4D97-AF65-F5344CB8AC3E}">
        <p14:creationId xmlns:p14="http://schemas.microsoft.com/office/powerpoint/2010/main" val="1228794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9863" y="1724574"/>
            <a:ext cx="5224277" cy="3408851"/>
          </a:xfrm>
          <a:prstGeom prst="rect">
            <a:avLst/>
          </a:prstGeom>
        </p:spPr>
      </p:pic>
    </p:spTree>
    <p:extLst>
      <p:ext uri="{BB962C8B-B14F-4D97-AF65-F5344CB8AC3E}">
        <p14:creationId xmlns:p14="http://schemas.microsoft.com/office/powerpoint/2010/main" val="62604239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smtClean="0"/>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smtClean="0"/>
              <a:t>Click to edit Master text styles</a:t>
            </a:r>
          </a:p>
        </p:txBody>
      </p:sp>
    </p:spTree>
    <p:extLst>
      <p:ext uri="{BB962C8B-B14F-4D97-AF65-F5344CB8AC3E}">
        <p14:creationId xmlns:p14="http://schemas.microsoft.com/office/powerpoint/2010/main" val="421958993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smtClean="0"/>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4" name="Picture Placeholder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5288" y="4927532"/>
            <a:ext cx="2408453" cy="1440000"/>
          </a:xfrm>
          <a:prstGeom prst="rect">
            <a:avLst/>
          </a:prstGeom>
        </p:spPr>
      </p:pic>
      <p:sp>
        <p:nvSpPr>
          <p:cNvPr id="7"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smtClean="0"/>
              <a:t>Click to edit Master text styles</a:t>
            </a:r>
          </a:p>
        </p:txBody>
      </p:sp>
    </p:spTree>
    <p:extLst>
      <p:ext uri="{BB962C8B-B14F-4D97-AF65-F5344CB8AC3E}">
        <p14:creationId xmlns:p14="http://schemas.microsoft.com/office/powerpoint/2010/main" val="1290683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6296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588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8"/>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Arial" pitchFamily="34" charset="0"/>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Arial" pitchFamily="34" charset="0"/>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60175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itter Title and Content">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3"/>
          </p:nvPr>
        </p:nvSpPr>
        <p:spPr>
          <a:xfrm>
            <a:off x="4645026"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6" y="2645223"/>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78816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Title 1"/>
          <p:cNvSpPr>
            <a:spLocks noGrp="1"/>
          </p:cNvSpPr>
          <p:nvPr>
            <p:ph type="title"/>
          </p:nvPr>
        </p:nvSpPr>
        <p:spPr>
          <a:xfrm>
            <a:off x="683569" y="4437114"/>
            <a:ext cx="7848872" cy="769441"/>
          </a:xfrm>
          <a:prstGeom prst="rect">
            <a:avLst/>
          </a:prstGeom>
        </p:spPr>
        <p:txBody>
          <a:bodyPr vert="horz" wrap="square">
            <a:spAutoFit/>
          </a:bodyPr>
          <a:lstStyle>
            <a:lvl1pPr algn="l">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103268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Arial"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Arial"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1651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05296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58404"/>
            <a:ext cx="3008313" cy="598388"/>
          </a:xfrm>
          <a:prstGeom prst="rect">
            <a:avLst/>
          </a:prstGeom>
        </p:spPr>
        <p:txBody>
          <a:bodyPr vert="horz" anchor="t"/>
          <a:lstStyle>
            <a:lvl1pPr algn="l">
              <a:defRPr sz="2400" b="0">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58405"/>
            <a:ext cx="5111750" cy="5167759"/>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rgbClr val="002147"/>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rgbClr val="002147"/>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rgbClr val="002147"/>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772816"/>
            <a:ext cx="3008313" cy="4353347"/>
          </a:xfrm>
          <a:prstGeom prst="rect">
            <a:avLst/>
          </a:prstGeom>
        </p:spPr>
        <p:txBody>
          <a:bodyPr vert="horz"/>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255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7772400" cy="566738"/>
          </a:xfrm>
          <a:prstGeom prst="rect">
            <a:avLst/>
          </a:prstGeom>
        </p:spPr>
        <p:txBody>
          <a:bodyPr vert="horz" anchor="b"/>
          <a:lstStyle>
            <a:lvl1pPr algn="l">
              <a:defRPr sz="4400" b="0">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801787"/>
            <a:ext cx="9144000" cy="3888434"/>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683568" y="5367338"/>
            <a:ext cx="7772400" cy="804862"/>
          </a:xfrm>
          <a:prstGeom prst="rect">
            <a:avLst/>
          </a:prstGeom>
        </p:spPr>
        <p:txBody>
          <a:bodyPr vert="horz"/>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4727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txBox="1">
            <a:spLocks/>
          </p:cNvSpPr>
          <p:nvPr userDrawn="1"/>
        </p:nvSpPr>
        <p:spPr>
          <a:xfrm>
            <a:off x="457202" y="975867"/>
            <a:ext cx="8382001" cy="5549287"/>
          </a:xfrm>
          <a:prstGeom prst="rect">
            <a:avLst/>
          </a:prstGeom>
        </p:spPr>
        <p:txBody>
          <a:bodyPr vert="horz" wrap="square" tIns="90000" bIns="90000" anchor="t" anchorCtr="0"/>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rgbClr val="002350"/>
                </a:solidFill>
                <a:latin typeface="+mn-lt"/>
                <a:ea typeface="+mn-ea"/>
              </a:defRPr>
            </a:lvl6pPr>
            <a:lvl7pPr marL="2971800" indent="-228600" algn="l" rtl="0" fontAlgn="base">
              <a:spcBef>
                <a:spcPct val="20000"/>
              </a:spcBef>
              <a:spcAft>
                <a:spcPct val="0"/>
              </a:spcAft>
              <a:buChar char="»"/>
              <a:defRPr sz="1800">
                <a:solidFill>
                  <a:srgbClr val="002350"/>
                </a:solidFill>
                <a:latin typeface="+mn-lt"/>
                <a:ea typeface="+mn-ea"/>
              </a:defRPr>
            </a:lvl7pPr>
            <a:lvl8pPr marL="3429000" indent="-228600" algn="l" rtl="0" fontAlgn="base">
              <a:spcBef>
                <a:spcPct val="20000"/>
              </a:spcBef>
              <a:spcAft>
                <a:spcPct val="0"/>
              </a:spcAft>
              <a:buChar char="»"/>
              <a:defRPr sz="1800">
                <a:solidFill>
                  <a:srgbClr val="002350"/>
                </a:solidFill>
                <a:latin typeface="+mn-lt"/>
                <a:ea typeface="+mn-ea"/>
              </a:defRPr>
            </a:lvl8pPr>
            <a:lvl9pPr marL="3886200" indent="-228600" algn="l" rtl="0" fontAlgn="base">
              <a:spcBef>
                <a:spcPct val="20000"/>
              </a:spcBef>
              <a:spcAft>
                <a:spcPct val="0"/>
              </a:spcAft>
              <a:buChar char="»"/>
              <a:defRPr sz="1800">
                <a:solidFill>
                  <a:srgbClr val="002350"/>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4400" b="0" i="0" u="none" strike="noStrike" kern="1200" cap="none" spc="0" normalizeH="0" baseline="0" noProof="0" dirty="0" smtClean="0">
                <a:ln>
                  <a:noFill/>
                </a:ln>
                <a:solidFill>
                  <a:srgbClr val="E00034"/>
                </a:solidFill>
                <a:effectLst/>
                <a:uLnTx/>
                <a:uFillTx/>
                <a:latin typeface="Arial" panose="020B0604020202020204" pitchFamily="34" charset="0"/>
                <a:ea typeface="+mn-ea"/>
                <a:cs typeface="Arial" panose="020B0604020202020204" pitchFamily="34" charset="0"/>
              </a:rPr>
              <a:t>The AMSP holds the            NCETM CPD Standard</a:t>
            </a:r>
          </a:p>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endParaRPr kumimoji="0" lang="en-GB" sz="2800" b="0" i="0" u="none" strike="noStrike" kern="1200" cap="none" spc="0" normalizeH="0" baseline="0" noProof="0" dirty="0" smtClean="0">
              <a:ln>
                <a:noFill/>
              </a:ln>
              <a:solidFill>
                <a:srgbClr val="E0003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0" u="none" strike="noStrike" kern="0" cap="none" spc="0" normalizeH="0" baseline="0" noProof="0" dirty="0" smtClean="0">
                <a:ln>
                  <a:noFill/>
                </a:ln>
                <a:solidFill>
                  <a:srgbClr val="002147"/>
                </a:solidFill>
                <a:effectLst/>
                <a:uLnTx/>
                <a:uFillTx/>
                <a:latin typeface="Arial" panose="020B0604020202020204" pitchFamily="34" charset="0"/>
                <a:ea typeface="+mn-ea"/>
                <a:cs typeface="Arial" panose="020B0604020202020204" pitchFamily="34" charset="0"/>
              </a:rPr>
              <a:t>The </a:t>
            </a:r>
            <a:r>
              <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rPr>
              <a:t>CPD Standard supports maths teachers to access information about the wide range of CPD provision on offer and to be assured of its appropriateness and quality.</a:t>
            </a:r>
          </a:p>
          <a:p>
            <a:pPr marL="342900" marR="0" lvl="0" indent="-34290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rPr>
              <a:t>ncetm.org.uk/</a:t>
            </a:r>
            <a:r>
              <a:rPr kumimoji="0" lang="en-GB" sz="2800" b="0" i="1" u="none" strike="noStrike" kern="0" cap="none" spc="0" normalizeH="0" baseline="0" noProof="0" dirty="0" err="1">
                <a:ln>
                  <a:noFill/>
                </a:ln>
                <a:solidFill>
                  <a:srgbClr val="E00034"/>
                </a:solidFill>
                <a:effectLst/>
                <a:uLnTx/>
                <a:uFillTx/>
                <a:latin typeface="Arial" panose="020B0604020202020204" pitchFamily="34" charset="0"/>
                <a:ea typeface="+mn-ea"/>
                <a:cs typeface="Arial" panose="020B0604020202020204" pitchFamily="34" charset="0"/>
              </a:rPr>
              <a:t>cpdstandard</a:t>
            </a:r>
            <a:endPar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endParaRPr>
          </a:p>
        </p:txBody>
      </p:sp>
      <p:pic>
        <p:nvPicPr>
          <p:cNvPr id="4" name="Picture Placeholder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943603" y="4793890"/>
            <a:ext cx="2895600" cy="1731264"/>
          </a:xfrm>
          <a:prstGeom prst="rect">
            <a:avLst/>
          </a:prstGeom>
        </p:spPr>
      </p:pic>
    </p:spTree>
    <p:extLst>
      <p:ext uri="{BB962C8B-B14F-4D97-AF65-F5344CB8AC3E}">
        <p14:creationId xmlns:p14="http://schemas.microsoft.com/office/powerpoint/2010/main" val="1009112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B28E3B1-D93F-4FFA-9F72-9BB4CC728167}" type="datetimeFigureOut">
              <a:rPr kumimoji="0" lang="en-GB" sz="2400" b="0" i="0" u="none" strike="noStrike" kern="1200" cap="none" spc="0" normalizeH="0" baseline="0" noProof="0" smtClean="0">
                <a:ln>
                  <a:noFill/>
                </a:ln>
                <a:solidFill>
                  <a:srgbClr val="002147"/>
                </a:solidFill>
                <a:effectLst/>
                <a:uLnTx/>
                <a:uFillTx/>
                <a:latin typeface="Times" panose="02020603050405020304" pitchFamily="18" charset="0"/>
                <a:ea typeface="ヒラギノ角ゴ Pro W3" pitchFamily="125"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14/11/2019</a:t>
            </a:fld>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9DE9872-6521-4B85-AE7F-4EF638549B5D}" type="slidenum">
              <a:rPr kumimoji="0" lang="en-GB" sz="2400" b="0" i="0" u="none" strike="noStrike" kern="1200" cap="none" spc="0" normalizeH="0" baseline="0" noProof="0" smtClean="0">
                <a:ln>
                  <a:noFill/>
                </a:ln>
                <a:solidFill>
                  <a:srgbClr val="002147"/>
                </a:solidFill>
                <a:effectLst/>
                <a:uLnTx/>
                <a:uFillTx/>
                <a:latin typeface="Times" panose="02020603050405020304" pitchFamily="18" charset="0"/>
                <a:ea typeface="ヒラギノ角ゴ Pro W3" pitchFamily="125"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Tree>
    <p:extLst>
      <p:ext uri="{BB962C8B-B14F-4D97-AF65-F5344CB8AC3E}">
        <p14:creationId xmlns:p14="http://schemas.microsoft.com/office/powerpoint/2010/main" val="223874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cap="all">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32206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863" y="1724574"/>
            <a:ext cx="5224277" cy="3408851"/>
          </a:xfrm>
          <a:prstGeom prst="rect">
            <a:avLst/>
          </a:prstGeom>
        </p:spPr>
      </p:pic>
    </p:spTree>
    <p:extLst>
      <p:ext uri="{BB962C8B-B14F-4D97-AF65-F5344CB8AC3E}">
        <p14:creationId xmlns:p14="http://schemas.microsoft.com/office/powerpoint/2010/main" val="340481824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837243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Picture Placeholder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5288" y="4927532"/>
            <a:ext cx="2408453" cy="1440000"/>
          </a:xfrm>
          <a:prstGeom prst="rect">
            <a:avLst/>
          </a:prstGeom>
        </p:spPr>
      </p:pic>
      <p:sp>
        <p:nvSpPr>
          <p:cNvPr id="7"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010720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055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8"/>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Arial" pitchFamily="34" charset="0"/>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Arial" pitchFamily="34" charset="0"/>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146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itter Title and Content">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4645026"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6" y="2645223"/>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18088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itle 1"/>
          <p:cNvSpPr>
            <a:spLocks noGrp="1"/>
          </p:cNvSpPr>
          <p:nvPr>
            <p:ph type="title"/>
          </p:nvPr>
        </p:nvSpPr>
        <p:spPr>
          <a:xfrm>
            <a:off x="683569" y="4437114"/>
            <a:ext cx="7848872" cy="769441"/>
          </a:xfrm>
          <a:prstGeom prst="rect">
            <a:avLst/>
          </a:prstGeom>
        </p:spPr>
        <p:txBody>
          <a:bodyPr vert="horz" wrap="square">
            <a:spAutoFit/>
          </a:bodyPr>
          <a:lstStyle>
            <a:lvl1pPr algn="l">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806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Arial"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Arial"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44789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23550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58404"/>
            <a:ext cx="3008313" cy="598388"/>
          </a:xfrm>
          <a:prstGeom prst="rect">
            <a:avLst/>
          </a:prstGeom>
        </p:spPr>
        <p:txBody>
          <a:bodyPr vert="horz" anchor="t"/>
          <a:lstStyle>
            <a:lvl1pPr algn="l">
              <a:defRPr sz="2400" b="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958405"/>
            <a:ext cx="5111750" cy="5167759"/>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rgbClr val="002147"/>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rgbClr val="002147"/>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rgbClr val="002147"/>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772816"/>
            <a:ext cx="3008313" cy="4353347"/>
          </a:xfrm>
          <a:prstGeom prst="rect">
            <a:avLst/>
          </a:prstGeom>
        </p:spPr>
        <p:txBody>
          <a:bodyPr vert="horz"/>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844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732697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7772400" cy="566738"/>
          </a:xfrm>
          <a:prstGeom prst="rect">
            <a:avLst/>
          </a:prstGeom>
        </p:spPr>
        <p:txBody>
          <a:bodyPr vert="horz" anchor="b"/>
          <a:lstStyle>
            <a:lvl1pPr algn="l">
              <a:defRPr sz="4400" b="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0" y="801787"/>
            <a:ext cx="9144000" cy="3888434"/>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3568" y="5367338"/>
            <a:ext cx="7772400" cy="804862"/>
          </a:xfrm>
          <a:prstGeom prst="rect">
            <a:avLst/>
          </a:prstGeom>
        </p:spPr>
        <p:txBody>
          <a:bodyPr vert="horz"/>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0573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p:cNvSpPr txBox="1">
            <a:spLocks/>
          </p:cNvSpPr>
          <p:nvPr/>
        </p:nvSpPr>
        <p:spPr>
          <a:xfrm>
            <a:off x="457202" y="975867"/>
            <a:ext cx="8382001" cy="5549287"/>
          </a:xfrm>
          <a:prstGeom prst="rect">
            <a:avLst/>
          </a:prstGeom>
        </p:spPr>
        <p:txBody>
          <a:bodyPr vert="horz" wrap="square" tIns="90000" bIns="90000" anchor="t" anchorCtr="0"/>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rgbClr val="002350"/>
                </a:solidFill>
                <a:latin typeface="+mn-lt"/>
                <a:ea typeface="+mn-ea"/>
              </a:defRPr>
            </a:lvl6pPr>
            <a:lvl7pPr marL="2971800" indent="-228600" algn="l" rtl="0" fontAlgn="base">
              <a:spcBef>
                <a:spcPct val="20000"/>
              </a:spcBef>
              <a:spcAft>
                <a:spcPct val="0"/>
              </a:spcAft>
              <a:buChar char="»"/>
              <a:defRPr sz="1800">
                <a:solidFill>
                  <a:srgbClr val="002350"/>
                </a:solidFill>
                <a:latin typeface="+mn-lt"/>
                <a:ea typeface="+mn-ea"/>
              </a:defRPr>
            </a:lvl7pPr>
            <a:lvl8pPr marL="3429000" indent="-228600" algn="l" rtl="0" fontAlgn="base">
              <a:spcBef>
                <a:spcPct val="20000"/>
              </a:spcBef>
              <a:spcAft>
                <a:spcPct val="0"/>
              </a:spcAft>
              <a:buChar char="»"/>
              <a:defRPr sz="1800">
                <a:solidFill>
                  <a:srgbClr val="002350"/>
                </a:solidFill>
                <a:latin typeface="+mn-lt"/>
                <a:ea typeface="+mn-ea"/>
              </a:defRPr>
            </a:lvl8pPr>
            <a:lvl9pPr marL="3886200" indent="-228600" algn="l" rtl="0" fontAlgn="base">
              <a:spcBef>
                <a:spcPct val="20000"/>
              </a:spcBef>
              <a:spcAft>
                <a:spcPct val="0"/>
              </a:spcAft>
              <a:buChar char="»"/>
              <a:defRPr sz="1800">
                <a:solidFill>
                  <a:srgbClr val="002350"/>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4400" b="0" i="0" u="none" strike="noStrike" kern="120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rPr>
              <a:t>The AMSP holds the            NCETM CPD Standard</a:t>
            </a:r>
          </a:p>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endParaRPr kumimoji="0" lang="en-GB" sz="2800" b="0" i="0" u="none" strike="noStrike" kern="120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rPr>
              <a:t>The CPD Standard supports maths teachers to access information about the wide range of CPD provision on offer and to be assured of its appropriateness and quality.</a:t>
            </a:r>
          </a:p>
          <a:p>
            <a:pPr marL="342900" marR="0" lvl="0" indent="-34290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rPr>
              <a:t>ncetm.org.uk/</a:t>
            </a:r>
            <a:r>
              <a:rPr kumimoji="0" lang="en-GB" sz="2800" b="0" i="1" u="none" strike="noStrike" kern="0" cap="none" spc="0" normalizeH="0" baseline="0" noProof="0" dirty="0" err="1">
                <a:ln>
                  <a:noFill/>
                </a:ln>
                <a:solidFill>
                  <a:srgbClr val="E00034"/>
                </a:solidFill>
                <a:effectLst/>
                <a:uLnTx/>
                <a:uFillTx/>
                <a:latin typeface="Arial" panose="020B0604020202020204" pitchFamily="34" charset="0"/>
                <a:ea typeface="+mn-ea"/>
                <a:cs typeface="Arial" panose="020B0604020202020204" pitchFamily="34" charset="0"/>
              </a:rPr>
              <a:t>cpdstandard</a:t>
            </a:r>
            <a:endPar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endParaRPr>
          </a:p>
        </p:txBody>
      </p:sp>
      <p:pic>
        <p:nvPicPr>
          <p:cNvPr id="4" name="Picture Placeholder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43603" y="4793890"/>
            <a:ext cx="2895600" cy="1731264"/>
          </a:xfrm>
          <a:prstGeom prst="rect">
            <a:avLst/>
          </a:prstGeom>
        </p:spPr>
      </p:pic>
    </p:spTree>
    <p:extLst>
      <p:ext uri="{BB962C8B-B14F-4D97-AF65-F5344CB8AC3E}">
        <p14:creationId xmlns:p14="http://schemas.microsoft.com/office/powerpoint/2010/main" val="3615665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Title 1"/>
          <p:cNvSpPr txBox="1">
            <a:spLocks/>
          </p:cNvSpPr>
          <p:nvPr userDrawn="1"/>
        </p:nvSpPr>
        <p:spPr>
          <a:xfrm>
            <a:off x="395288" y="817563"/>
            <a:ext cx="8158162" cy="777875"/>
          </a:xfrm>
          <a:prstGeom prst="rect">
            <a:avLst/>
          </a:prstGeom>
        </p:spPr>
        <p:txBody>
          <a:bodyPr/>
          <a:lstStyle>
            <a:lvl1pPr algn="l" rtl="0" eaLnBrk="1" fontAlgn="base" hangingPunct="1">
              <a:spcBef>
                <a:spcPct val="0"/>
              </a:spcBef>
              <a:spcAft>
                <a:spcPct val="0"/>
              </a:spcAft>
              <a:defRPr lang="en-US" sz="4400" b="0" i="1" kern="1200" dirty="0">
                <a:solidFill>
                  <a:srgbClr val="D2002A"/>
                </a:solidFill>
                <a:latin typeface="Arial"/>
                <a:ea typeface="MS PGothic" pitchFamily="34" charset="-128"/>
                <a:cs typeface="+mn-cs"/>
              </a:defRPr>
            </a:lvl1pPr>
            <a:lvl2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2pPr>
            <a:lvl3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3pPr>
            <a:lvl4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4pPr>
            <a:lvl5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1200" cap="none" spc="0" normalizeH="0" baseline="0" noProof="0">
              <a:ln>
                <a:noFill/>
              </a:ln>
              <a:solidFill>
                <a:srgbClr val="D2002A"/>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7464682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844825"/>
            <a:ext cx="8352928" cy="4248471"/>
          </a:xfrm>
          <a:prstGeom prst="rect">
            <a:avLst/>
          </a:prstGeom>
        </p:spPr>
        <p:txBody>
          <a:bodyPr vert="horz"/>
          <a:lstStyle>
            <a:lvl1pPr marL="342900" indent="-270000">
              <a:spcAft>
                <a:spcPts val="600"/>
              </a:spcAft>
              <a:buClr>
                <a:srgbClr val="BA1930"/>
              </a:buClr>
              <a:buFont typeface="Wingdings" charset="2"/>
              <a:buChar char="§"/>
              <a:defRPr sz="2400" kern="1200" spc="0">
                <a:solidFill>
                  <a:srgbClr val="3C3C3B"/>
                </a:solidFill>
              </a:defRPr>
            </a:lvl1pPr>
            <a:lvl2pPr>
              <a:spcBef>
                <a:spcPts val="572"/>
              </a:spcBef>
              <a:spcAft>
                <a:spcPts val="500"/>
              </a:spcAft>
              <a:buClr>
                <a:srgbClr val="BA1930"/>
              </a:buClr>
              <a:defRPr sz="2400">
                <a:solidFill>
                  <a:srgbClr val="3C3C3B"/>
                </a:solidFill>
              </a:defRPr>
            </a:lvl2pPr>
            <a:lvl3pPr>
              <a:spcBef>
                <a:spcPts val="400"/>
              </a:spcBef>
              <a:spcAft>
                <a:spcPts val="500"/>
              </a:spcAft>
              <a:buClr>
                <a:srgbClr val="BA1930"/>
              </a:buClr>
              <a:defRPr sz="2000" baseline="0">
                <a:solidFill>
                  <a:srgbClr val="3C3C3B"/>
                </a:solidFill>
              </a:defRPr>
            </a:lvl3pPr>
            <a:lvl4pPr>
              <a:buClr>
                <a:srgbClr val="BA1930"/>
              </a:buClr>
              <a:defRPr>
                <a:solidFill>
                  <a:srgbClr val="3C3C3B"/>
                </a:solidFill>
              </a:defRPr>
            </a:lvl4pPr>
            <a:lvl5pPr>
              <a:spcBef>
                <a:spcPts val="432"/>
              </a:spcBef>
              <a:spcAft>
                <a:spcPts val="400"/>
              </a:spcAft>
              <a:buClr>
                <a:srgbClr val="BA1930"/>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5536" y="817835"/>
            <a:ext cx="8157592" cy="778098"/>
          </a:xfrm>
          <a:prstGeom prst="rect">
            <a:avLst/>
          </a:prstGeom>
        </p:spPr>
        <p:txBody>
          <a:bodyPr vert="horz"/>
          <a:lstStyle>
            <a:lvl1pPr algn="ctr">
              <a:defRPr lang="en-US" sz="4400" b="0" i="1" kern="1200" dirty="0">
                <a:solidFill>
                  <a:schemeClr val="tx2"/>
                </a:solidFill>
                <a:latin typeface="Arial"/>
                <a:ea typeface="MS PGothic" pitchFamily="34" charset="-128"/>
                <a:cs typeface="+mn-cs"/>
              </a:defRPr>
            </a:lvl1pPr>
          </a:lstStyle>
          <a:p>
            <a:r>
              <a:rPr lang="en-US"/>
              <a:t>Click to edit Master title style</a:t>
            </a:r>
            <a:endParaRPr lang="en-US" dirty="0"/>
          </a:p>
        </p:txBody>
      </p:sp>
    </p:spTree>
    <p:extLst>
      <p:ext uri="{BB962C8B-B14F-4D97-AF65-F5344CB8AC3E}">
        <p14:creationId xmlns:p14="http://schemas.microsoft.com/office/powerpoint/2010/main" val="461747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844825"/>
            <a:ext cx="8352928" cy="4248471"/>
          </a:xfrm>
          <a:prstGeom prst="rect">
            <a:avLst/>
          </a:prstGeom>
        </p:spPr>
        <p:txBody>
          <a:bodyPr vert="horz"/>
          <a:lstStyle>
            <a:lvl1pPr marL="342900" indent="-270000">
              <a:spcAft>
                <a:spcPts val="600"/>
              </a:spcAft>
              <a:buClr>
                <a:srgbClr val="BA1930"/>
              </a:buClr>
              <a:buFont typeface="Wingdings" charset="2"/>
              <a:buChar char="§"/>
              <a:defRPr sz="2400" kern="1200" spc="0">
                <a:solidFill>
                  <a:srgbClr val="3C3C3B"/>
                </a:solidFill>
              </a:defRPr>
            </a:lvl1pPr>
            <a:lvl2pPr>
              <a:spcBef>
                <a:spcPts val="572"/>
              </a:spcBef>
              <a:spcAft>
                <a:spcPts val="500"/>
              </a:spcAft>
              <a:buClr>
                <a:srgbClr val="BA1930"/>
              </a:buClr>
              <a:defRPr sz="2400">
                <a:solidFill>
                  <a:srgbClr val="3C3C3B"/>
                </a:solidFill>
              </a:defRPr>
            </a:lvl2pPr>
            <a:lvl3pPr>
              <a:spcBef>
                <a:spcPts val="400"/>
              </a:spcBef>
              <a:spcAft>
                <a:spcPts val="500"/>
              </a:spcAft>
              <a:buClr>
                <a:srgbClr val="BA1930"/>
              </a:buClr>
              <a:defRPr sz="2000" baseline="0">
                <a:solidFill>
                  <a:srgbClr val="3C3C3B"/>
                </a:solidFill>
              </a:defRPr>
            </a:lvl3pPr>
            <a:lvl4pPr>
              <a:buClr>
                <a:srgbClr val="BA1930"/>
              </a:buClr>
              <a:defRPr>
                <a:solidFill>
                  <a:srgbClr val="3C3C3B"/>
                </a:solidFill>
              </a:defRPr>
            </a:lvl4pPr>
            <a:lvl5pPr>
              <a:spcBef>
                <a:spcPts val="432"/>
              </a:spcBef>
              <a:spcAft>
                <a:spcPts val="400"/>
              </a:spcAft>
              <a:buClr>
                <a:srgbClr val="BA1930"/>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5536" y="817835"/>
            <a:ext cx="8157592" cy="778098"/>
          </a:xfrm>
          <a:prstGeom prst="rect">
            <a:avLst/>
          </a:prstGeom>
        </p:spPr>
        <p:txBody>
          <a:bodyPr vert="horz"/>
          <a:lstStyle>
            <a:lvl1pPr algn="ctr">
              <a:defRPr lang="en-US" sz="4400" b="0" i="1" kern="1200" dirty="0">
                <a:solidFill>
                  <a:schemeClr val="tx2"/>
                </a:solidFill>
                <a:latin typeface="Arial"/>
                <a:ea typeface="MS PGothic" pitchFamily="34" charset="-128"/>
                <a:cs typeface="+mn-cs"/>
              </a:defRPr>
            </a:lvl1pPr>
          </a:lstStyle>
          <a:p>
            <a:r>
              <a:rPr lang="en-US"/>
              <a:t>Click to edit Master title style</a:t>
            </a:r>
            <a:endParaRPr lang="en-US" dirty="0"/>
          </a:p>
        </p:txBody>
      </p:sp>
    </p:spTree>
    <p:extLst>
      <p:ext uri="{BB962C8B-B14F-4D97-AF65-F5344CB8AC3E}">
        <p14:creationId xmlns:p14="http://schemas.microsoft.com/office/powerpoint/2010/main" val="3234893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844825"/>
            <a:ext cx="8352928" cy="4248471"/>
          </a:xfrm>
          <a:prstGeom prst="rect">
            <a:avLst/>
          </a:prstGeom>
        </p:spPr>
        <p:txBody>
          <a:bodyPr vert="horz"/>
          <a:lstStyle>
            <a:lvl1pPr marL="342900" indent="-270000">
              <a:spcAft>
                <a:spcPts val="600"/>
              </a:spcAft>
              <a:buClr>
                <a:srgbClr val="BA1930"/>
              </a:buClr>
              <a:buFont typeface="Wingdings" charset="2"/>
              <a:buChar char="§"/>
              <a:defRPr sz="2400" kern="1200" spc="0">
                <a:solidFill>
                  <a:srgbClr val="3C3C3B"/>
                </a:solidFill>
              </a:defRPr>
            </a:lvl1pPr>
            <a:lvl2pPr>
              <a:spcBef>
                <a:spcPts val="572"/>
              </a:spcBef>
              <a:spcAft>
                <a:spcPts val="500"/>
              </a:spcAft>
              <a:buClr>
                <a:srgbClr val="BA1930"/>
              </a:buClr>
              <a:defRPr sz="2400">
                <a:solidFill>
                  <a:srgbClr val="3C3C3B"/>
                </a:solidFill>
              </a:defRPr>
            </a:lvl2pPr>
            <a:lvl3pPr>
              <a:spcBef>
                <a:spcPts val="400"/>
              </a:spcBef>
              <a:spcAft>
                <a:spcPts val="500"/>
              </a:spcAft>
              <a:buClr>
                <a:srgbClr val="BA1930"/>
              </a:buClr>
              <a:defRPr sz="2000" baseline="0">
                <a:solidFill>
                  <a:srgbClr val="3C3C3B"/>
                </a:solidFill>
              </a:defRPr>
            </a:lvl3pPr>
            <a:lvl4pPr>
              <a:buClr>
                <a:srgbClr val="BA1930"/>
              </a:buClr>
              <a:defRPr>
                <a:solidFill>
                  <a:srgbClr val="3C3C3B"/>
                </a:solidFill>
              </a:defRPr>
            </a:lvl4pPr>
            <a:lvl5pPr>
              <a:spcBef>
                <a:spcPts val="432"/>
              </a:spcBef>
              <a:spcAft>
                <a:spcPts val="400"/>
              </a:spcAft>
              <a:buClr>
                <a:srgbClr val="BA1930"/>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5536" y="817835"/>
            <a:ext cx="8157592" cy="778098"/>
          </a:xfrm>
          <a:prstGeom prst="rect">
            <a:avLst/>
          </a:prstGeom>
        </p:spPr>
        <p:txBody>
          <a:bodyPr vert="horz"/>
          <a:lstStyle>
            <a:lvl1pPr algn="ctr">
              <a:defRPr lang="en-US" sz="4400" b="0" i="1" kern="1200" dirty="0">
                <a:solidFill>
                  <a:schemeClr val="tx2"/>
                </a:solidFill>
                <a:latin typeface="Arial"/>
                <a:ea typeface="MS PGothic" pitchFamily="34" charset="-128"/>
                <a:cs typeface="+mn-cs"/>
              </a:defRPr>
            </a:lvl1pPr>
          </a:lstStyle>
          <a:p>
            <a:r>
              <a:rPr lang="en-US"/>
              <a:t>Click to edit Master title style</a:t>
            </a:r>
            <a:endParaRPr lang="en-US" dirty="0"/>
          </a:p>
        </p:txBody>
      </p:sp>
    </p:spTree>
    <p:extLst>
      <p:ext uri="{BB962C8B-B14F-4D97-AF65-F5344CB8AC3E}">
        <p14:creationId xmlns:p14="http://schemas.microsoft.com/office/powerpoint/2010/main" val="15694567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7" name="Content Placeholder 2"/>
          <p:cNvSpPr>
            <a:spLocks noGrp="1"/>
          </p:cNvSpPr>
          <p:nvPr>
            <p:ph idx="10"/>
          </p:nvPr>
        </p:nvSpPr>
        <p:spPr>
          <a:xfrm>
            <a:off x="457200" y="1783357"/>
            <a:ext cx="4042792" cy="4237931"/>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1"/>
          </p:nvPr>
        </p:nvSpPr>
        <p:spPr>
          <a:xfrm>
            <a:off x="4788024" y="1783357"/>
            <a:ext cx="4042792" cy="4237931"/>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txBox="1">
            <a:spLocks/>
          </p:cNvSpPr>
          <p:nvPr userDrawn="1"/>
        </p:nvSpPr>
        <p:spPr>
          <a:xfrm>
            <a:off x="395288" y="817563"/>
            <a:ext cx="8158162" cy="777875"/>
          </a:xfrm>
          <a:prstGeom prst="rect">
            <a:avLst/>
          </a:prstGeom>
        </p:spPr>
        <p:txBody>
          <a:bodyPr/>
          <a:lstStyle>
            <a:lvl1pPr algn="l" rtl="0" eaLnBrk="1" fontAlgn="base" hangingPunct="1">
              <a:spcBef>
                <a:spcPct val="0"/>
              </a:spcBef>
              <a:spcAft>
                <a:spcPct val="0"/>
              </a:spcAft>
              <a:defRPr lang="en-US" sz="4400" b="0" i="1" kern="1200" dirty="0">
                <a:solidFill>
                  <a:srgbClr val="D2002A"/>
                </a:solidFill>
                <a:latin typeface="Arial"/>
                <a:ea typeface="MS PGothic" pitchFamily="34" charset="-128"/>
                <a:cs typeface="+mn-cs"/>
              </a:defRPr>
            </a:lvl1pPr>
            <a:lvl2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2pPr>
            <a:lvl3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3pPr>
            <a:lvl4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4pPr>
            <a:lvl5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C00000"/>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7489714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8665CE5-F6FD-4649-9D85-C44DD1DBA1BF}" type="datetimeFigureOut">
              <a:rPr kumimoji="0" lang="en-GB" sz="2400" b="0" i="0" u="none" strike="noStrike" kern="1200" cap="none" spc="0" normalizeH="0" baseline="0" noProof="0" smtClean="0">
                <a:ln>
                  <a:noFill/>
                </a:ln>
                <a:solidFill>
                  <a:srgbClr val="002147"/>
                </a:solidFill>
                <a:effectLst/>
                <a:uLnTx/>
                <a:uFillTx/>
                <a:latin typeface="Times" panose="02020603050405020304" pitchFamily="18" charset="0"/>
                <a:ea typeface="ヒラギノ角ゴ Pro W3" pitchFamily="125"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14/11/2019</a:t>
            </a:fld>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10F888D-2ECC-4E16-970F-DA49BD940A51}" type="slidenum">
              <a:rPr kumimoji="0" lang="en-GB" sz="2400" b="0" i="0" u="none" strike="noStrike" kern="1200" cap="none" spc="0" normalizeH="0" baseline="0" noProof="0" smtClean="0">
                <a:ln>
                  <a:noFill/>
                </a:ln>
                <a:solidFill>
                  <a:srgbClr val="002147"/>
                </a:solidFill>
                <a:effectLst/>
                <a:uLnTx/>
                <a:uFillTx/>
                <a:latin typeface="Times" panose="02020603050405020304" pitchFamily="18" charset="0"/>
                <a:ea typeface="ヒラギノ角ゴ Pro W3" pitchFamily="125"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002147"/>
              </a:solidFill>
              <a:effectLst/>
              <a:uLnTx/>
              <a:uFillTx/>
              <a:latin typeface="Times" panose="02020603050405020304" pitchFamily="18" charset="0"/>
              <a:ea typeface="ヒラギノ角ゴ Pro W3" pitchFamily="125" charset="-128"/>
              <a:cs typeface="+mn-cs"/>
            </a:endParaRPr>
          </a:p>
        </p:txBody>
      </p:sp>
    </p:spTree>
    <p:extLst>
      <p:ext uri="{BB962C8B-B14F-4D97-AF65-F5344CB8AC3E}">
        <p14:creationId xmlns:p14="http://schemas.microsoft.com/office/powerpoint/2010/main" val="2821229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txBox="1">
            <a:spLocks/>
          </p:cNvSpPr>
          <p:nvPr userDrawn="1"/>
        </p:nvSpPr>
        <p:spPr>
          <a:xfrm>
            <a:off x="395288" y="817563"/>
            <a:ext cx="8158162" cy="777875"/>
          </a:xfrm>
          <a:prstGeom prst="rect">
            <a:avLst/>
          </a:prstGeom>
        </p:spPr>
        <p:txBody>
          <a:bodyPr/>
          <a:lstStyle>
            <a:lvl1pPr algn="l" rtl="0" eaLnBrk="1" fontAlgn="base" hangingPunct="1">
              <a:spcBef>
                <a:spcPct val="0"/>
              </a:spcBef>
              <a:spcAft>
                <a:spcPct val="0"/>
              </a:spcAft>
              <a:defRPr lang="en-US" sz="4400" b="0" i="1" kern="1200" dirty="0">
                <a:solidFill>
                  <a:srgbClr val="D2002A"/>
                </a:solidFill>
                <a:latin typeface="Arial"/>
                <a:ea typeface="MS PGothic" pitchFamily="34" charset="-128"/>
                <a:cs typeface="+mn-cs"/>
              </a:defRPr>
            </a:lvl1pPr>
            <a:lvl2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2pPr>
            <a:lvl3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3pPr>
            <a:lvl4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4pPr>
            <a:lvl5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1200" cap="none" spc="0" normalizeH="0" baseline="0" noProof="0">
              <a:ln>
                <a:noFill/>
              </a:ln>
              <a:solidFill>
                <a:srgbClr val="D2002A"/>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182602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844825"/>
            <a:ext cx="8352928" cy="4248471"/>
          </a:xfrm>
          <a:prstGeom prst="rect">
            <a:avLst/>
          </a:prstGeom>
        </p:spPr>
        <p:txBody>
          <a:bodyPr vert="horz"/>
          <a:lstStyle>
            <a:lvl1pPr marL="342900" indent="-270000">
              <a:spcAft>
                <a:spcPts val="600"/>
              </a:spcAft>
              <a:buClr>
                <a:srgbClr val="BA1930"/>
              </a:buClr>
              <a:buFont typeface="Wingdings" charset="2"/>
              <a:buChar char="§"/>
              <a:defRPr sz="2400" kern="1200" spc="0">
                <a:solidFill>
                  <a:srgbClr val="3C3C3B"/>
                </a:solidFill>
              </a:defRPr>
            </a:lvl1pPr>
            <a:lvl2pPr>
              <a:spcBef>
                <a:spcPts val="572"/>
              </a:spcBef>
              <a:spcAft>
                <a:spcPts val="500"/>
              </a:spcAft>
              <a:buClr>
                <a:srgbClr val="BA1930"/>
              </a:buClr>
              <a:defRPr sz="2400">
                <a:solidFill>
                  <a:srgbClr val="3C3C3B"/>
                </a:solidFill>
              </a:defRPr>
            </a:lvl2pPr>
            <a:lvl3pPr>
              <a:spcBef>
                <a:spcPts val="400"/>
              </a:spcBef>
              <a:spcAft>
                <a:spcPts val="500"/>
              </a:spcAft>
              <a:buClr>
                <a:srgbClr val="BA1930"/>
              </a:buClr>
              <a:defRPr sz="2000" baseline="0">
                <a:solidFill>
                  <a:srgbClr val="3C3C3B"/>
                </a:solidFill>
              </a:defRPr>
            </a:lvl3pPr>
            <a:lvl4pPr>
              <a:buClr>
                <a:srgbClr val="BA1930"/>
              </a:buClr>
              <a:defRPr>
                <a:solidFill>
                  <a:srgbClr val="3C3C3B"/>
                </a:solidFill>
              </a:defRPr>
            </a:lvl4pPr>
            <a:lvl5pPr>
              <a:spcBef>
                <a:spcPts val="432"/>
              </a:spcBef>
              <a:spcAft>
                <a:spcPts val="400"/>
              </a:spcAft>
              <a:buClr>
                <a:srgbClr val="BA1930"/>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5536" y="817835"/>
            <a:ext cx="8157592" cy="778098"/>
          </a:xfrm>
          <a:prstGeom prst="rect">
            <a:avLst/>
          </a:prstGeom>
        </p:spPr>
        <p:txBody>
          <a:bodyPr vert="horz"/>
          <a:lstStyle>
            <a:lvl1pPr algn="ctr">
              <a:defRPr lang="en-US" sz="4400" b="0" i="1" kern="1200" dirty="0">
                <a:solidFill>
                  <a:schemeClr val="tx2"/>
                </a:solidFill>
                <a:latin typeface="Arial"/>
                <a:ea typeface="MS PGothic" pitchFamily="34" charset="-128"/>
                <a:cs typeface="+mn-cs"/>
              </a:defRPr>
            </a:lvl1pPr>
          </a:lstStyle>
          <a:p>
            <a:r>
              <a:rPr lang="en-US"/>
              <a:t>Click to edit Master title style</a:t>
            </a:r>
            <a:endParaRPr lang="en-US" dirty="0"/>
          </a:p>
        </p:txBody>
      </p:sp>
    </p:spTree>
    <p:extLst>
      <p:ext uri="{BB962C8B-B14F-4D97-AF65-F5344CB8AC3E}">
        <p14:creationId xmlns:p14="http://schemas.microsoft.com/office/powerpoint/2010/main" val="282437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645221"/>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7535486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4" name="Title 1"/>
          <p:cNvSpPr txBox="1">
            <a:spLocks/>
          </p:cNvSpPr>
          <p:nvPr userDrawn="1"/>
        </p:nvSpPr>
        <p:spPr>
          <a:xfrm>
            <a:off x="395288" y="817563"/>
            <a:ext cx="8158162" cy="777875"/>
          </a:xfrm>
          <a:prstGeom prst="rect">
            <a:avLst/>
          </a:prstGeom>
        </p:spPr>
        <p:txBody>
          <a:bodyPr/>
          <a:lstStyle>
            <a:lvl1pPr algn="l" rtl="0" eaLnBrk="1" fontAlgn="base" hangingPunct="1">
              <a:spcBef>
                <a:spcPct val="0"/>
              </a:spcBef>
              <a:spcAft>
                <a:spcPct val="0"/>
              </a:spcAft>
              <a:defRPr lang="en-US" sz="4400" b="0" i="1" kern="1200" dirty="0">
                <a:solidFill>
                  <a:srgbClr val="D2002A"/>
                </a:solidFill>
                <a:latin typeface="Arial"/>
                <a:ea typeface="MS PGothic" pitchFamily="34" charset="-128"/>
                <a:cs typeface="+mn-cs"/>
              </a:defRPr>
            </a:lvl1pPr>
            <a:lvl2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2pPr>
            <a:lvl3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3pPr>
            <a:lvl4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4pPr>
            <a:lvl5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C00000"/>
              </a:solidFill>
              <a:effectLst/>
              <a:uLnTx/>
              <a:uFillTx/>
              <a:latin typeface="Arial"/>
              <a:ea typeface="MS PGothic" pitchFamily="34" charset="-128"/>
              <a:cs typeface="+mn-cs"/>
            </a:endParaRPr>
          </a:p>
        </p:txBody>
      </p:sp>
      <p:sp>
        <p:nvSpPr>
          <p:cNvPr id="7" name="Content Placeholder 2"/>
          <p:cNvSpPr>
            <a:spLocks noGrp="1"/>
          </p:cNvSpPr>
          <p:nvPr>
            <p:ph idx="10"/>
          </p:nvPr>
        </p:nvSpPr>
        <p:spPr>
          <a:xfrm>
            <a:off x="457200" y="1783357"/>
            <a:ext cx="4042792" cy="4237931"/>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1"/>
          </p:nvPr>
        </p:nvSpPr>
        <p:spPr>
          <a:xfrm>
            <a:off x="4788024" y="1783357"/>
            <a:ext cx="4042792" cy="4237931"/>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49078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930776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4" name="Picture Placeholder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5288" y="4927532"/>
            <a:ext cx="2408453" cy="1440000"/>
          </a:xfrm>
          <a:prstGeom prst="rect">
            <a:avLst/>
          </a:prstGeom>
        </p:spPr>
      </p:pic>
      <p:sp>
        <p:nvSpPr>
          <p:cNvPr id="7"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508939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0833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itter Title and Content">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4645026"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6" y="2645223"/>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12469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itle 1"/>
          <p:cNvSpPr>
            <a:spLocks noGrp="1"/>
          </p:cNvSpPr>
          <p:nvPr>
            <p:ph type="title"/>
          </p:nvPr>
        </p:nvSpPr>
        <p:spPr>
          <a:xfrm>
            <a:off x="683569" y="4437114"/>
            <a:ext cx="7848872" cy="769441"/>
          </a:xfrm>
          <a:prstGeom prst="rect">
            <a:avLst/>
          </a:prstGeom>
        </p:spPr>
        <p:txBody>
          <a:bodyPr vert="horz" wrap="square">
            <a:spAutoFit/>
          </a:bodyPr>
          <a:lstStyle>
            <a:lvl1pPr algn="l">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83813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Arial"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Arial"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401765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83049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7772400" cy="566738"/>
          </a:xfrm>
          <a:prstGeom prst="rect">
            <a:avLst/>
          </a:prstGeom>
        </p:spPr>
        <p:txBody>
          <a:bodyPr vert="horz" anchor="b"/>
          <a:lstStyle>
            <a:lvl1pPr algn="l">
              <a:defRPr sz="4400" b="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0" y="801787"/>
            <a:ext cx="9144000" cy="3888434"/>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3568" y="5367338"/>
            <a:ext cx="7772400" cy="804862"/>
          </a:xfrm>
          <a:prstGeom prst="rect">
            <a:avLst/>
          </a:prstGeom>
        </p:spPr>
        <p:txBody>
          <a:bodyPr vert="horz"/>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89517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p:cNvSpPr txBox="1">
            <a:spLocks/>
          </p:cNvSpPr>
          <p:nvPr userDrawn="1"/>
        </p:nvSpPr>
        <p:spPr>
          <a:xfrm>
            <a:off x="457202" y="975867"/>
            <a:ext cx="8382001" cy="5549287"/>
          </a:xfrm>
          <a:prstGeom prst="rect">
            <a:avLst/>
          </a:prstGeom>
        </p:spPr>
        <p:txBody>
          <a:bodyPr vert="horz" wrap="square" tIns="90000" bIns="90000" anchor="t" anchorCtr="0"/>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rgbClr val="002350"/>
                </a:solidFill>
                <a:latin typeface="+mn-lt"/>
                <a:ea typeface="+mn-ea"/>
              </a:defRPr>
            </a:lvl6pPr>
            <a:lvl7pPr marL="2971800" indent="-228600" algn="l" rtl="0" fontAlgn="base">
              <a:spcBef>
                <a:spcPct val="20000"/>
              </a:spcBef>
              <a:spcAft>
                <a:spcPct val="0"/>
              </a:spcAft>
              <a:buChar char="»"/>
              <a:defRPr sz="1800">
                <a:solidFill>
                  <a:srgbClr val="002350"/>
                </a:solidFill>
                <a:latin typeface="+mn-lt"/>
                <a:ea typeface="+mn-ea"/>
              </a:defRPr>
            </a:lvl7pPr>
            <a:lvl8pPr marL="3429000" indent="-228600" algn="l" rtl="0" fontAlgn="base">
              <a:spcBef>
                <a:spcPct val="20000"/>
              </a:spcBef>
              <a:spcAft>
                <a:spcPct val="0"/>
              </a:spcAft>
              <a:buChar char="»"/>
              <a:defRPr sz="1800">
                <a:solidFill>
                  <a:srgbClr val="002350"/>
                </a:solidFill>
                <a:latin typeface="+mn-lt"/>
                <a:ea typeface="+mn-ea"/>
              </a:defRPr>
            </a:lvl8pPr>
            <a:lvl9pPr marL="3886200" indent="-228600" algn="l" rtl="0" fontAlgn="base">
              <a:spcBef>
                <a:spcPct val="20000"/>
              </a:spcBef>
              <a:spcAft>
                <a:spcPct val="0"/>
              </a:spcAft>
              <a:buChar char="»"/>
              <a:defRPr sz="1800">
                <a:solidFill>
                  <a:srgbClr val="002350"/>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4400" b="0" i="0" u="none" strike="noStrike" kern="120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rPr>
              <a:t>The AMSP holds the            NCETM CPD Standard</a:t>
            </a:r>
          </a:p>
          <a:p>
            <a:pPr marL="0" marR="0" lvl="0" indent="0" algn="ctr"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endParaRPr kumimoji="0" lang="en-GB" sz="2800" b="0" i="0" u="none" strike="noStrike" kern="120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rPr>
              <a:t>The CPD Standard supports maths teachers to access information about the wide range of CPD provision on offer and to be assured of its appropriateness and quality.</a:t>
            </a:r>
          </a:p>
          <a:p>
            <a:pPr marL="342900" marR="0" lvl="0" indent="-34290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2147"/>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FCAF17"/>
              </a:buClr>
              <a:buSzTx/>
              <a:buFont typeface="Wingdings" panose="05000000000000000000" pitchFamily="2" charset="2"/>
              <a:buNone/>
              <a:tabLst/>
              <a:defRPr/>
            </a:pPr>
            <a:r>
              <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rPr>
              <a:t>ncetm.org.uk/</a:t>
            </a:r>
            <a:r>
              <a:rPr kumimoji="0" lang="en-GB" sz="2800" b="0" i="1" u="none" strike="noStrike" kern="0" cap="none" spc="0" normalizeH="0" baseline="0" noProof="0" dirty="0" err="1">
                <a:ln>
                  <a:noFill/>
                </a:ln>
                <a:solidFill>
                  <a:srgbClr val="E00034"/>
                </a:solidFill>
                <a:effectLst/>
                <a:uLnTx/>
                <a:uFillTx/>
                <a:latin typeface="Arial" panose="020B0604020202020204" pitchFamily="34" charset="0"/>
                <a:ea typeface="+mn-ea"/>
                <a:cs typeface="Arial" panose="020B0604020202020204" pitchFamily="34" charset="0"/>
              </a:rPr>
              <a:t>cpdstandard</a:t>
            </a:r>
            <a:endParaRPr kumimoji="0" lang="en-GB" sz="2800" b="0" i="1" u="none" strike="noStrike" kern="0" cap="none" spc="0" normalizeH="0" baseline="0" noProof="0" dirty="0">
              <a:ln>
                <a:noFill/>
              </a:ln>
              <a:solidFill>
                <a:srgbClr val="E00034"/>
              </a:solidFill>
              <a:effectLst/>
              <a:uLnTx/>
              <a:uFillTx/>
              <a:latin typeface="Arial" panose="020B0604020202020204" pitchFamily="34" charset="0"/>
              <a:ea typeface="+mn-ea"/>
              <a:cs typeface="Arial" panose="020B0604020202020204" pitchFamily="34" charset="0"/>
            </a:endParaRPr>
          </a:p>
        </p:txBody>
      </p:sp>
      <p:pic>
        <p:nvPicPr>
          <p:cNvPr id="4" name="Picture Placeholder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943603" y="4793890"/>
            <a:ext cx="2895600" cy="1731264"/>
          </a:xfrm>
          <a:prstGeom prst="rect">
            <a:avLst/>
          </a:prstGeom>
        </p:spPr>
      </p:pic>
    </p:spTree>
    <p:extLst>
      <p:ext uri="{BB962C8B-B14F-4D97-AF65-F5344CB8AC3E}">
        <p14:creationId xmlns:p14="http://schemas.microsoft.com/office/powerpoint/2010/main" val="263413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9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8404"/>
            <a:ext cx="3008313" cy="598388"/>
          </a:xfrm>
          <a:prstGeom prst="rect">
            <a:avLst/>
          </a:prstGeom>
        </p:spPr>
        <p:txBody>
          <a:bodyPr vert="horz" anchor="t"/>
          <a:lstStyle>
            <a:lvl1pPr algn="l">
              <a:defRPr sz="2400" b="0">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3575050" y="958404"/>
            <a:ext cx="5111750" cy="5167759"/>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rgbClr val="002147"/>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772816"/>
            <a:ext cx="3008313" cy="4353347"/>
          </a:xfrm>
          <a:prstGeom prst="rect">
            <a:avLst/>
          </a:prstGeom>
        </p:spPr>
        <p:txBody>
          <a:bodyPr vert="horz"/>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15393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7.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6.jpeg"/><Relationship Id="rId2" Type="http://schemas.openxmlformats.org/officeDocument/2006/relationships/slideLayout" Target="../slideLayouts/slideLayout12.xml"/><Relationship Id="rId16"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4.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0.jp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0.jp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image" Target="../media/image2.jpg"/><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image" Target="../media/image10.jpg"/><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bwMode="auto">
          <a:xfrm>
            <a:off x="0" y="783754"/>
            <a:ext cx="9144000" cy="0"/>
          </a:xfrm>
          <a:prstGeom prst="line">
            <a:avLst/>
          </a:prstGeom>
          <a:solidFill>
            <a:schemeClr val="accent1"/>
          </a:solidFill>
          <a:ln w="28575" cap="flat" cmpd="sng" algn="ctr">
            <a:solidFill>
              <a:srgbClr val="00214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59532" y="122341"/>
            <a:ext cx="1464938" cy="539072"/>
          </a:xfrm>
          <a:prstGeom prst="rect">
            <a:avLst/>
          </a:prstGeom>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67029" y="193877"/>
            <a:ext cx="1516984" cy="39600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1" r:id="rId4"/>
    <p:sldLayoutId id="2147483722" r:id="rId5"/>
    <p:sldLayoutId id="2147483723" r:id="rId6"/>
    <p:sldLayoutId id="2147483724" r:id="rId7"/>
    <p:sldLayoutId id="2147483725" r:id="rId8"/>
    <p:sldLayoutId id="2147483727" r:id="rId9"/>
    <p:sldLayoutId id="2147483728"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783754"/>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147"/>
              </a:solidFill>
              <a:effectLst/>
              <a:uLnTx/>
              <a:uFillTx/>
              <a:latin typeface="Times" charset="0"/>
              <a:ea typeface="ヒラギノ角ゴ Pro W3" charset="0"/>
              <a:cs typeface="+mn-cs"/>
            </a:endParaRPr>
          </a:p>
        </p:txBody>
      </p:sp>
      <p:cxnSp>
        <p:nvCxnSpPr>
          <p:cNvPr id="3" name="Straight Connector 2"/>
          <p:cNvCxnSpPr/>
          <p:nvPr/>
        </p:nvCxnSpPr>
        <p:spPr bwMode="auto">
          <a:xfrm>
            <a:off x="0" y="783754"/>
            <a:ext cx="9144000" cy="0"/>
          </a:xfrm>
          <a:prstGeom prst="line">
            <a:avLst/>
          </a:prstGeom>
          <a:solidFill>
            <a:schemeClr val="accent1"/>
          </a:solidFill>
          <a:ln w="28575" cap="flat" cmpd="sng" algn="ctr">
            <a:solidFill>
              <a:srgbClr val="00214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67029" y="193877"/>
            <a:ext cx="1516984" cy="396000"/>
          </a:xfrm>
          <a:prstGeom prst="rect">
            <a:avLst/>
          </a:prstGeom>
        </p:spPr>
      </p:pic>
      <p:pic>
        <p:nvPicPr>
          <p:cNvPr id="8" name="Picture 3" descr="FMSP-gen-bottom.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381750"/>
            <a:ext cx="9144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MEI_managed_RGB.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23850" y="6453188"/>
            <a:ext cx="22479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59533" y="136082"/>
            <a:ext cx="1464938" cy="511590"/>
          </a:xfrm>
          <a:prstGeom prst="rect">
            <a:avLst/>
          </a:prstGeom>
        </p:spPr>
      </p:pic>
    </p:spTree>
    <p:extLst>
      <p:ext uri="{BB962C8B-B14F-4D97-AF65-F5344CB8AC3E}">
        <p14:creationId xmlns:p14="http://schemas.microsoft.com/office/powerpoint/2010/main" val="314609804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ea typeface="ヒラギノ角ゴ Pro W3" charset="0"/>
        </a:defRPr>
      </a:lvl2pPr>
      <a:lvl3pPr algn="ctr" rtl="0" eaLnBrk="1" fontAlgn="base" hangingPunct="1">
        <a:spcBef>
          <a:spcPct val="0"/>
        </a:spcBef>
        <a:spcAft>
          <a:spcPct val="0"/>
        </a:spcAft>
        <a:defRPr sz="4400">
          <a:solidFill>
            <a:schemeClr val="tx2"/>
          </a:solidFill>
          <a:latin typeface="Times" charset="0"/>
          <a:ea typeface="ヒラギノ角ゴ Pro W3" charset="0"/>
        </a:defRPr>
      </a:lvl3pPr>
      <a:lvl4pPr algn="ctr" rtl="0" eaLnBrk="1" fontAlgn="base" hangingPunct="1">
        <a:spcBef>
          <a:spcPct val="0"/>
        </a:spcBef>
        <a:spcAft>
          <a:spcPct val="0"/>
        </a:spcAft>
        <a:defRPr sz="4400">
          <a:solidFill>
            <a:schemeClr val="tx2"/>
          </a:solidFill>
          <a:latin typeface="Times" charset="0"/>
          <a:ea typeface="ヒラギノ角ゴ Pro W3" charset="0"/>
        </a:defRPr>
      </a:lvl4pPr>
      <a:lvl5pPr algn="ctr" rtl="0" eaLnBrk="1" fontAlgn="base" hangingPunct="1">
        <a:spcBef>
          <a:spcPct val="0"/>
        </a:spcBef>
        <a:spcAft>
          <a:spcPct val="0"/>
        </a:spcAft>
        <a:defRPr sz="4400">
          <a:solidFill>
            <a:schemeClr val="tx2"/>
          </a:solidFill>
          <a:latin typeface="Times" charset="0"/>
          <a:ea typeface="ヒラギノ角ゴ Pro W3" charset="0"/>
        </a:defRPr>
      </a:lvl5pPr>
      <a:lvl6pPr marL="457200" algn="ctr" rtl="0" eaLnBrk="1" fontAlgn="base" hangingPunct="1">
        <a:spcBef>
          <a:spcPct val="0"/>
        </a:spcBef>
        <a:spcAft>
          <a:spcPct val="0"/>
        </a:spcAft>
        <a:defRPr sz="4400">
          <a:solidFill>
            <a:schemeClr val="tx2"/>
          </a:solidFill>
          <a:latin typeface="Times" charset="0"/>
          <a:ea typeface="ヒラギノ角ゴ Pro W3" charset="0"/>
        </a:defRPr>
      </a:lvl6pPr>
      <a:lvl7pPr marL="914400" algn="ctr" rtl="0" eaLnBrk="1" fontAlgn="base" hangingPunct="1">
        <a:spcBef>
          <a:spcPct val="0"/>
        </a:spcBef>
        <a:spcAft>
          <a:spcPct val="0"/>
        </a:spcAft>
        <a:defRPr sz="4400">
          <a:solidFill>
            <a:schemeClr val="tx2"/>
          </a:solidFill>
          <a:latin typeface="Times" charset="0"/>
          <a:ea typeface="ヒラギノ角ゴ Pro W3" charset="0"/>
        </a:defRPr>
      </a:lvl7pPr>
      <a:lvl8pPr marL="1371600" algn="ctr" rtl="0" eaLnBrk="1" fontAlgn="base" hangingPunct="1">
        <a:spcBef>
          <a:spcPct val="0"/>
        </a:spcBef>
        <a:spcAft>
          <a:spcPct val="0"/>
        </a:spcAft>
        <a:defRPr sz="4400">
          <a:solidFill>
            <a:schemeClr val="tx2"/>
          </a:solidFill>
          <a:latin typeface="Times" charset="0"/>
          <a:ea typeface="ヒラギノ角ゴ Pro W3" charset="0"/>
        </a:defRPr>
      </a:lvl8pPr>
      <a:lvl9pPr marL="1828800" algn="ctr" rtl="0" eaLnBrk="1" fontAlgn="base" hangingPunct="1">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1" fontAlgn="base" hangingPunct="1">
        <a:spcBef>
          <a:spcPct val="20000"/>
        </a:spcBef>
        <a:spcAft>
          <a:spcPct val="0"/>
        </a:spcAft>
        <a:buChar char="•"/>
        <a:defRPr sz="2800">
          <a:solidFill>
            <a:srgbClr val="002350"/>
          </a:solidFill>
          <a:latin typeface="+mn-lt"/>
          <a:ea typeface="+mn-ea"/>
          <a:cs typeface="+mn-cs"/>
        </a:defRPr>
      </a:lvl1pPr>
      <a:lvl2pPr marL="742950" indent="-285750" algn="l" rtl="0" eaLnBrk="1" fontAlgn="base" hangingPunct="1">
        <a:spcBef>
          <a:spcPct val="20000"/>
        </a:spcBef>
        <a:spcAft>
          <a:spcPct val="0"/>
        </a:spcAft>
        <a:buChar char="–"/>
        <a:defRPr sz="2800">
          <a:solidFill>
            <a:srgbClr val="002350"/>
          </a:solidFill>
          <a:latin typeface="+mn-lt"/>
          <a:ea typeface="+mn-ea"/>
        </a:defRPr>
      </a:lvl2pPr>
      <a:lvl3pPr marL="1143000" indent="-228600" algn="l" rtl="0" eaLnBrk="1" fontAlgn="base" hangingPunct="1">
        <a:spcBef>
          <a:spcPct val="20000"/>
        </a:spcBef>
        <a:spcAft>
          <a:spcPct val="0"/>
        </a:spcAft>
        <a:buChar char="•"/>
        <a:defRPr sz="2400">
          <a:solidFill>
            <a:srgbClr val="002350"/>
          </a:solidFill>
          <a:latin typeface="+mn-lt"/>
          <a:ea typeface="+mn-ea"/>
        </a:defRPr>
      </a:lvl3pPr>
      <a:lvl4pPr marL="1600200" indent="-228600" algn="l" rtl="0" eaLnBrk="1" fontAlgn="base" hangingPunct="1">
        <a:spcBef>
          <a:spcPct val="20000"/>
        </a:spcBef>
        <a:spcAft>
          <a:spcPct val="0"/>
        </a:spcAft>
        <a:buChar char="–"/>
        <a:defRPr sz="2000">
          <a:solidFill>
            <a:srgbClr val="002350"/>
          </a:solidFill>
          <a:latin typeface="+mn-lt"/>
          <a:ea typeface="+mn-ea"/>
        </a:defRPr>
      </a:lvl4pPr>
      <a:lvl5pPr marL="2057400" indent="-228600" algn="l" rtl="0" eaLnBrk="1" fontAlgn="base" hangingPunct="1">
        <a:spcBef>
          <a:spcPct val="20000"/>
        </a:spcBef>
        <a:spcAft>
          <a:spcPct val="0"/>
        </a:spcAft>
        <a:buChar char="»"/>
        <a:defRPr sz="2000">
          <a:solidFill>
            <a:srgbClr val="002350"/>
          </a:solidFill>
          <a:latin typeface="+mn-lt"/>
          <a:ea typeface="+mn-ea"/>
        </a:defRPr>
      </a:lvl5pPr>
      <a:lvl6pPr marL="2514600" indent="-228600" algn="l" rtl="0" eaLnBrk="1" fontAlgn="base" hangingPunct="1">
        <a:spcBef>
          <a:spcPct val="20000"/>
        </a:spcBef>
        <a:spcAft>
          <a:spcPct val="0"/>
        </a:spcAft>
        <a:buChar char="»"/>
        <a:defRPr sz="2000">
          <a:solidFill>
            <a:srgbClr val="002350"/>
          </a:solidFill>
          <a:latin typeface="+mn-lt"/>
          <a:ea typeface="+mn-ea"/>
        </a:defRPr>
      </a:lvl6pPr>
      <a:lvl7pPr marL="2971800" indent="-228600" algn="l" rtl="0" eaLnBrk="1" fontAlgn="base" hangingPunct="1">
        <a:spcBef>
          <a:spcPct val="20000"/>
        </a:spcBef>
        <a:spcAft>
          <a:spcPct val="0"/>
        </a:spcAft>
        <a:buChar char="»"/>
        <a:defRPr sz="2000">
          <a:solidFill>
            <a:srgbClr val="002350"/>
          </a:solidFill>
          <a:latin typeface="+mn-lt"/>
          <a:ea typeface="+mn-ea"/>
        </a:defRPr>
      </a:lvl7pPr>
      <a:lvl8pPr marL="3429000" indent="-228600" algn="l" rtl="0" eaLnBrk="1" fontAlgn="base" hangingPunct="1">
        <a:spcBef>
          <a:spcPct val="20000"/>
        </a:spcBef>
        <a:spcAft>
          <a:spcPct val="0"/>
        </a:spcAft>
        <a:buChar char="»"/>
        <a:defRPr sz="2000">
          <a:solidFill>
            <a:srgbClr val="002350"/>
          </a:solidFill>
          <a:latin typeface="+mn-lt"/>
          <a:ea typeface="+mn-ea"/>
        </a:defRPr>
      </a:lvl8pPr>
      <a:lvl9pPr marL="3886200" indent="-228600" algn="l" rtl="0" eaLnBrk="1" fontAlgn="base" hangingPunct="1">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783754"/>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147"/>
              </a:solidFill>
              <a:effectLst/>
              <a:uLnTx/>
              <a:uFillTx/>
              <a:latin typeface="Times" charset="0"/>
              <a:ea typeface="ヒラギノ角ゴ Pro W3" charset="0"/>
              <a:cs typeface="+mn-cs"/>
            </a:endParaRPr>
          </a:p>
        </p:txBody>
      </p:sp>
      <p:cxnSp>
        <p:nvCxnSpPr>
          <p:cNvPr id="3" name="Straight Connector 2"/>
          <p:cNvCxnSpPr/>
          <p:nvPr userDrawn="1"/>
        </p:nvCxnSpPr>
        <p:spPr bwMode="auto">
          <a:xfrm>
            <a:off x="0" y="783754"/>
            <a:ext cx="9144000" cy="0"/>
          </a:xfrm>
          <a:prstGeom prst="line">
            <a:avLst/>
          </a:prstGeom>
          <a:solidFill>
            <a:schemeClr val="accent1"/>
          </a:solidFill>
          <a:ln w="28575" cap="flat" cmpd="sng" algn="ctr">
            <a:solidFill>
              <a:srgbClr val="00214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59533" y="136082"/>
            <a:ext cx="1464938" cy="511590"/>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267029" y="193877"/>
            <a:ext cx="1516984" cy="396000"/>
          </a:xfrm>
          <a:prstGeom prst="rect">
            <a:avLst/>
          </a:prstGeom>
        </p:spPr>
      </p:pic>
      <p:sp>
        <p:nvSpPr>
          <p:cNvPr id="2" name="TextBox 1"/>
          <p:cNvSpPr txBox="1"/>
          <p:nvPr userDrawn="1"/>
        </p:nvSpPr>
        <p:spPr>
          <a:xfrm>
            <a:off x="0" y="6675786"/>
            <a:ext cx="1547664" cy="2000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700" b="0" i="0" u="none" strike="noStrike" kern="1200" cap="none" spc="0" normalizeH="0" baseline="0" noProof="0" dirty="0" smtClean="0">
                <a:ln>
                  <a:noFill/>
                </a:ln>
                <a:solidFill>
                  <a:prstClr val="white">
                    <a:lumMod val="50000"/>
                  </a:prstClr>
                </a:solidFill>
                <a:effectLst/>
                <a:uLnTx/>
                <a:uFillTx/>
                <a:latin typeface="Arial"/>
                <a:ea typeface="ヒラギノ角ゴ Pro W3" pitchFamily="125" charset="-128"/>
                <a:cs typeface="+mn-cs"/>
              </a:rPr>
              <a:t>AE Version 2.0 11/09/18.</a:t>
            </a:r>
            <a:endParaRPr kumimoji="0" lang="en-GB" sz="700" b="0" i="0" u="none" strike="noStrike" kern="1200" cap="none" spc="0" normalizeH="0" baseline="0" noProof="0" dirty="0">
              <a:ln>
                <a:noFill/>
              </a:ln>
              <a:solidFill>
                <a:prstClr val="white">
                  <a:lumMod val="50000"/>
                </a:prstClr>
              </a:solidFill>
              <a:effectLst/>
              <a:uLnTx/>
              <a:uFillTx/>
              <a:latin typeface="Arial"/>
              <a:ea typeface="ヒラギノ角ゴ Pro W3" pitchFamily="125" charset="-128"/>
              <a:cs typeface="+mn-cs"/>
            </a:endParaRPr>
          </a:p>
        </p:txBody>
      </p:sp>
    </p:spTree>
    <p:extLst>
      <p:ext uri="{BB962C8B-B14F-4D97-AF65-F5344CB8AC3E}">
        <p14:creationId xmlns:p14="http://schemas.microsoft.com/office/powerpoint/2010/main" val="13316002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ea typeface="ヒラギノ角ゴ Pro W3" charset="0"/>
        </a:defRPr>
      </a:lvl2pPr>
      <a:lvl3pPr algn="ctr" rtl="0" eaLnBrk="1" fontAlgn="base" hangingPunct="1">
        <a:spcBef>
          <a:spcPct val="0"/>
        </a:spcBef>
        <a:spcAft>
          <a:spcPct val="0"/>
        </a:spcAft>
        <a:defRPr sz="4400">
          <a:solidFill>
            <a:schemeClr val="tx2"/>
          </a:solidFill>
          <a:latin typeface="Times" charset="0"/>
          <a:ea typeface="ヒラギノ角ゴ Pro W3" charset="0"/>
        </a:defRPr>
      </a:lvl3pPr>
      <a:lvl4pPr algn="ctr" rtl="0" eaLnBrk="1" fontAlgn="base" hangingPunct="1">
        <a:spcBef>
          <a:spcPct val="0"/>
        </a:spcBef>
        <a:spcAft>
          <a:spcPct val="0"/>
        </a:spcAft>
        <a:defRPr sz="4400">
          <a:solidFill>
            <a:schemeClr val="tx2"/>
          </a:solidFill>
          <a:latin typeface="Times" charset="0"/>
          <a:ea typeface="ヒラギノ角ゴ Pro W3" charset="0"/>
        </a:defRPr>
      </a:lvl4pPr>
      <a:lvl5pPr algn="ctr" rtl="0" eaLnBrk="1" fontAlgn="base" hangingPunct="1">
        <a:spcBef>
          <a:spcPct val="0"/>
        </a:spcBef>
        <a:spcAft>
          <a:spcPct val="0"/>
        </a:spcAft>
        <a:defRPr sz="4400">
          <a:solidFill>
            <a:schemeClr val="tx2"/>
          </a:solidFill>
          <a:latin typeface="Times" charset="0"/>
          <a:ea typeface="ヒラギノ角ゴ Pro W3" charset="0"/>
        </a:defRPr>
      </a:lvl5pPr>
      <a:lvl6pPr marL="457200" algn="ctr" rtl="0" eaLnBrk="1" fontAlgn="base" hangingPunct="1">
        <a:spcBef>
          <a:spcPct val="0"/>
        </a:spcBef>
        <a:spcAft>
          <a:spcPct val="0"/>
        </a:spcAft>
        <a:defRPr sz="4400">
          <a:solidFill>
            <a:schemeClr val="tx2"/>
          </a:solidFill>
          <a:latin typeface="Times" charset="0"/>
          <a:ea typeface="ヒラギノ角ゴ Pro W3" charset="0"/>
        </a:defRPr>
      </a:lvl6pPr>
      <a:lvl7pPr marL="914400" algn="ctr" rtl="0" eaLnBrk="1" fontAlgn="base" hangingPunct="1">
        <a:spcBef>
          <a:spcPct val="0"/>
        </a:spcBef>
        <a:spcAft>
          <a:spcPct val="0"/>
        </a:spcAft>
        <a:defRPr sz="4400">
          <a:solidFill>
            <a:schemeClr val="tx2"/>
          </a:solidFill>
          <a:latin typeface="Times" charset="0"/>
          <a:ea typeface="ヒラギノ角ゴ Pro W3" charset="0"/>
        </a:defRPr>
      </a:lvl7pPr>
      <a:lvl8pPr marL="1371600" algn="ctr" rtl="0" eaLnBrk="1" fontAlgn="base" hangingPunct="1">
        <a:spcBef>
          <a:spcPct val="0"/>
        </a:spcBef>
        <a:spcAft>
          <a:spcPct val="0"/>
        </a:spcAft>
        <a:defRPr sz="4400">
          <a:solidFill>
            <a:schemeClr val="tx2"/>
          </a:solidFill>
          <a:latin typeface="Times" charset="0"/>
          <a:ea typeface="ヒラギノ角ゴ Pro W3" charset="0"/>
        </a:defRPr>
      </a:lvl8pPr>
      <a:lvl9pPr marL="1828800" algn="ctr" rtl="0" eaLnBrk="1" fontAlgn="base" hangingPunct="1">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1" fontAlgn="base" hangingPunct="1">
        <a:spcBef>
          <a:spcPct val="20000"/>
        </a:spcBef>
        <a:spcAft>
          <a:spcPct val="0"/>
        </a:spcAft>
        <a:buChar char="•"/>
        <a:defRPr sz="2800">
          <a:solidFill>
            <a:srgbClr val="002350"/>
          </a:solidFill>
          <a:latin typeface="+mn-lt"/>
          <a:ea typeface="+mn-ea"/>
          <a:cs typeface="+mn-cs"/>
        </a:defRPr>
      </a:lvl1pPr>
      <a:lvl2pPr marL="742950" indent="-285750" algn="l" rtl="0" eaLnBrk="1" fontAlgn="base" hangingPunct="1">
        <a:spcBef>
          <a:spcPct val="20000"/>
        </a:spcBef>
        <a:spcAft>
          <a:spcPct val="0"/>
        </a:spcAft>
        <a:buChar char="–"/>
        <a:defRPr sz="2800">
          <a:solidFill>
            <a:srgbClr val="002350"/>
          </a:solidFill>
          <a:latin typeface="+mn-lt"/>
          <a:ea typeface="+mn-ea"/>
        </a:defRPr>
      </a:lvl2pPr>
      <a:lvl3pPr marL="1143000" indent="-228600" algn="l" rtl="0" eaLnBrk="1" fontAlgn="base" hangingPunct="1">
        <a:spcBef>
          <a:spcPct val="20000"/>
        </a:spcBef>
        <a:spcAft>
          <a:spcPct val="0"/>
        </a:spcAft>
        <a:buChar char="•"/>
        <a:defRPr sz="2400">
          <a:solidFill>
            <a:srgbClr val="002350"/>
          </a:solidFill>
          <a:latin typeface="+mn-lt"/>
          <a:ea typeface="+mn-ea"/>
        </a:defRPr>
      </a:lvl3pPr>
      <a:lvl4pPr marL="1600200" indent="-228600" algn="l" rtl="0" eaLnBrk="1" fontAlgn="base" hangingPunct="1">
        <a:spcBef>
          <a:spcPct val="20000"/>
        </a:spcBef>
        <a:spcAft>
          <a:spcPct val="0"/>
        </a:spcAft>
        <a:buChar char="–"/>
        <a:defRPr sz="2000">
          <a:solidFill>
            <a:srgbClr val="002350"/>
          </a:solidFill>
          <a:latin typeface="+mn-lt"/>
          <a:ea typeface="+mn-ea"/>
        </a:defRPr>
      </a:lvl4pPr>
      <a:lvl5pPr marL="2057400" indent="-228600" algn="l" rtl="0" eaLnBrk="1" fontAlgn="base" hangingPunct="1">
        <a:spcBef>
          <a:spcPct val="20000"/>
        </a:spcBef>
        <a:spcAft>
          <a:spcPct val="0"/>
        </a:spcAft>
        <a:buChar char="»"/>
        <a:defRPr sz="2000">
          <a:solidFill>
            <a:srgbClr val="002350"/>
          </a:solidFill>
          <a:latin typeface="+mn-lt"/>
          <a:ea typeface="+mn-ea"/>
        </a:defRPr>
      </a:lvl5pPr>
      <a:lvl6pPr marL="2514600" indent="-228600" algn="l" rtl="0" eaLnBrk="1" fontAlgn="base" hangingPunct="1">
        <a:spcBef>
          <a:spcPct val="20000"/>
        </a:spcBef>
        <a:spcAft>
          <a:spcPct val="0"/>
        </a:spcAft>
        <a:buChar char="»"/>
        <a:defRPr sz="2000">
          <a:solidFill>
            <a:srgbClr val="002350"/>
          </a:solidFill>
          <a:latin typeface="+mn-lt"/>
          <a:ea typeface="+mn-ea"/>
        </a:defRPr>
      </a:lvl6pPr>
      <a:lvl7pPr marL="2971800" indent="-228600" algn="l" rtl="0" eaLnBrk="1" fontAlgn="base" hangingPunct="1">
        <a:spcBef>
          <a:spcPct val="20000"/>
        </a:spcBef>
        <a:spcAft>
          <a:spcPct val="0"/>
        </a:spcAft>
        <a:buChar char="»"/>
        <a:defRPr sz="2000">
          <a:solidFill>
            <a:srgbClr val="002350"/>
          </a:solidFill>
          <a:latin typeface="+mn-lt"/>
          <a:ea typeface="+mn-ea"/>
        </a:defRPr>
      </a:lvl7pPr>
      <a:lvl8pPr marL="3429000" indent="-228600" algn="l" rtl="0" eaLnBrk="1" fontAlgn="base" hangingPunct="1">
        <a:spcBef>
          <a:spcPct val="20000"/>
        </a:spcBef>
        <a:spcAft>
          <a:spcPct val="0"/>
        </a:spcAft>
        <a:buChar char="»"/>
        <a:defRPr sz="2000">
          <a:solidFill>
            <a:srgbClr val="002350"/>
          </a:solidFill>
          <a:latin typeface="+mn-lt"/>
          <a:ea typeface="+mn-ea"/>
        </a:defRPr>
      </a:lvl8pPr>
      <a:lvl9pPr marL="3886200" indent="-228600" algn="l" rtl="0" eaLnBrk="1" fontAlgn="base" hangingPunct="1">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783754"/>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147"/>
              </a:solidFill>
              <a:effectLst/>
              <a:uLnTx/>
              <a:uFillTx/>
              <a:latin typeface="Times" charset="0"/>
              <a:ea typeface="ヒラギノ角ゴ Pro W3" charset="0"/>
              <a:cs typeface="+mn-cs"/>
            </a:endParaRPr>
          </a:p>
        </p:txBody>
      </p:sp>
      <p:cxnSp>
        <p:nvCxnSpPr>
          <p:cNvPr id="3" name="Straight Connector 2"/>
          <p:cNvCxnSpPr/>
          <p:nvPr userDrawn="1"/>
        </p:nvCxnSpPr>
        <p:spPr bwMode="auto">
          <a:xfrm>
            <a:off x="0" y="783754"/>
            <a:ext cx="9144000" cy="0"/>
          </a:xfrm>
          <a:prstGeom prst="line">
            <a:avLst/>
          </a:prstGeom>
          <a:solidFill>
            <a:schemeClr val="accent1"/>
          </a:solidFill>
          <a:ln w="28575" cap="flat" cmpd="sng" algn="ctr">
            <a:solidFill>
              <a:srgbClr val="00214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59533" y="136082"/>
            <a:ext cx="1464938" cy="511590"/>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267029" y="193877"/>
            <a:ext cx="1516984" cy="396000"/>
          </a:xfrm>
          <a:prstGeom prst="rect">
            <a:avLst/>
          </a:prstGeom>
        </p:spPr>
      </p:pic>
      <p:sp>
        <p:nvSpPr>
          <p:cNvPr id="2" name="TextBox 1"/>
          <p:cNvSpPr txBox="1"/>
          <p:nvPr userDrawn="1"/>
        </p:nvSpPr>
        <p:spPr>
          <a:xfrm>
            <a:off x="0" y="6675786"/>
            <a:ext cx="1547664" cy="2000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700" b="0" i="0" u="none" strike="noStrike" kern="1200" cap="none" spc="0" normalizeH="0" baseline="0" noProof="0" dirty="0" smtClean="0">
                <a:ln>
                  <a:noFill/>
                </a:ln>
                <a:solidFill>
                  <a:prstClr val="white">
                    <a:lumMod val="50000"/>
                  </a:prstClr>
                </a:solidFill>
                <a:effectLst/>
                <a:uLnTx/>
                <a:uFillTx/>
                <a:latin typeface="Arial"/>
                <a:ea typeface="ヒラギノ角ゴ Pro W3" pitchFamily="125" charset="-128"/>
                <a:cs typeface="+mn-cs"/>
              </a:rPr>
              <a:t>AE Version 2.0 11/09/18.</a:t>
            </a:r>
            <a:endParaRPr kumimoji="0" lang="en-GB" sz="700" b="0" i="0" u="none" strike="noStrike" kern="1200" cap="none" spc="0" normalizeH="0" baseline="0" noProof="0" dirty="0">
              <a:ln>
                <a:noFill/>
              </a:ln>
              <a:solidFill>
                <a:prstClr val="white">
                  <a:lumMod val="50000"/>
                </a:prstClr>
              </a:solidFill>
              <a:effectLst/>
              <a:uLnTx/>
              <a:uFillTx/>
              <a:latin typeface="Arial"/>
              <a:ea typeface="ヒラギノ角ゴ Pro W3" pitchFamily="125" charset="-128"/>
              <a:cs typeface="+mn-cs"/>
            </a:endParaRPr>
          </a:p>
        </p:txBody>
      </p:sp>
    </p:spTree>
    <p:extLst>
      <p:ext uri="{BB962C8B-B14F-4D97-AF65-F5344CB8AC3E}">
        <p14:creationId xmlns:p14="http://schemas.microsoft.com/office/powerpoint/2010/main" val="50802977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ea typeface="ヒラギノ角ゴ Pro W3" charset="0"/>
        </a:defRPr>
      </a:lvl2pPr>
      <a:lvl3pPr algn="ctr" rtl="0" eaLnBrk="1" fontAlgn="base" hangingPunct="1">
        <a:spcBef>
          <a:spcPct val="0"/>
        </a:spcBef>
        <a:spcAft>
          <a:spcPct val="0"/>
        </a:spcAft>
        <a:defRPr sz="4400">
          <a:solidFill>
            <a:schemeClr val="tx2"/>
          </a:solidFill>
          <a:latin typeface="Times" charset="0"/>
          <a:ea typeface="ヒラギノ角ゴ Pro W3" charset="0"/>
        </a:defRPr>
      </a:lvl3pPr>
      <a:lvl4pPr algn="ctr" rtl="0" eaLnBrk="1" fontAlgn="base" hangingPunct="1">
        <a:spcBef>
          <a:spcPct val="0"/>
        </a:spcBef>
        <a:spcAft>
          <a:spcPct val="0"/>
        </a:spcAft>
        <a:defRPr sz="4400">
          <a:solidFill>
            <a:schemeClr val="tx2"/>
          </a:solidFill>
          <a:latin typeface="Times" charset="0"/>
          <a:ea typeface="ヒラギノ角ゴ Pro W3" charset="0"/>
        </a:defRPr>
      </a:lvl4pPr>
      <a:lvl5pPr algn="ctr" rtl="0" eaLnBrk="1" fontAlgn="base" hangingPunct="1">
        <a:spcBef>
          <a:spcPct val="0"/>
        </a:spcBef>
        <a:spcAft>
          <a:spcPct val="0"/>
        </a:spcAft>
        <a:defRPr sz="4400">
          <a:solidFill>
            <a:schemeClr val="tx2"/>
          </a:solidFill>
          <a:latin typeface="Times" charset="0"/>
          <a:ea typeface="ヒラギノ角ゴ Pro W3" charset="0"/>
        </a:defRPr>
      </a:lvl5pPr>
      <a:lvl6pPr marL="457200" algn="ctr" rtl="0" eaLnBrk="1" fontAlgn="base" hangingPunct="1">
        <a:spcBef>
          <a:spcPct val="0"/>
        </a:spcBef>
        <a:spcAft>
          <a:spcPct val="0"/>
        </a:spcAft>
        <a:defRPr sz="4400">
          <a:solidFill>
            <a:schemeClr val="tx2"/>
          </a:solidFill>
          <a:latin typeface="Times" charset="0"/>
          <a:ea typeface="ヒラギノ角ゴ Pro W3" charset="0"/>
        </a:defRPr>
      </a:lvl6pPr>
      <a:lvl7pPr marL="914400" algn="ctr" rtl="0" eaLnBrk="1" fontAlgn="base" hangingPunct="1">
        <a:spcBef>
          <a:spcPct val="0"/>
        </a:spcBef>
        <a:spcAft>
          <a:spcPct val="0"/>
        </a:spcAft>
        <a:defRPr sz="4400">
          <a:solidFill>
            <a:schemeClr val="tx2"/>
          </a:solidFill>
          <a:latin typeface="Times" charset="0"/>
          <a:ea typeface="ヒラギノ角ゴ Pro W3" charset="0"/>
        </a:defRPr>
      </a:lvl7pPr>
      <a:lvl8pPr marL="1371600" algn="ctr" rtl="0" eaLnBrk="1" fontAlgn="base" hangingPunct="1">
        <a:spcBef>
          <a:spcPct val="0"/>
        </a:spcBef>
        <a:spcAft>
          <a:spcPct val="0"/>
        </a:spcAft>
        <a:defRPr sz="4400">
          <a:solidFill>
            <a:schemeClr val="tx2"/>
          </a:solidFill>
          <a:latin typeface="Times" charset="0"/>
          <a:ea typeface="ヒラギノ角ゴ Pro W3" charset="0"/>
        </a:defRPr>
      </a:lvl8pPr>
      <a:lvl9pPr marL="1828800" algn="ctr" rtl="0" eaLnBrk="1" fontAlgn="base" hangingPunct="1">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1" fontAlgn="base" hangingPunct="1">
        <a:spcBef>
          <a:spcPct val="20000"/>
        </a:spcBef>
        <a:spcAft>
          <a:spcPct val="0"/>
        </a:spcAft>
        <a:buChar char="•"/>
        <a:defRPr sz="2800">
          <a:solidFill>
            <a:srgbClr val="002350"/>
          </a:solidFill>
          <a:latin typeface="+mn-lt"/>
          <a:ea typeface="+mn-ea"/>
          <a:cs typeface="+mn-cs"/>
        </a:defRPr>
      </a:lvl1pPr>
      <a:lvl2pPr marL="742950" indent="-285750" algn="l" rtl="0" eaLnBrk="1" fontAlgn="base" hangingPunct="1">
        <a:spcBef>
          <a:spcPct val="20000"/>
        </a:spcBef>
        <a:spcAft>
          <a:spcPct val="0"/>
        </a:spcAft>
        <a:buChar char="–"/>
        <a:defRPr sz="2800">
          <a:solidFill>
            <a:srgbClr val="002350"/>
          </a:solidFill>
          <a:latin typeface="+mn-lt"/>
          <a:ea typeface="+mn-ea"/>
        </a:defRPr>
      </a:lvl2pPr>
      <a:lvl3pPr marL="1143000" indent="-228600" algn="l" rtl="0" eaLnBrk="1" fontAlgn="base" hangingPunct="1">
        <a:spcBef>
          <a:spcPct val="20000"/>
        </a:spcBef>
        <a:spcAft>
          <a:spcPct val="0"/>
        </a:spcAft>
        <a:buChar char="•"/>
        <a:defRPr sz="2400">
          <a:solidFill>
            <a:srgbClr val="002350"/>
          </a:solidFill>
          <a:latin typeface="+mn-lt"/>
          <a:ea typeface="+mn-ea"/>
        </a:defRPr>
      </a:lvl3pPr>
      <a:lvl4pPr marL="1600200" indent="-228600" algn="l" rtl="0" eaLnBrk="1" fontAlgn="base" hangingPunct="1">
        <a:spcBef>
          <a:spcPct val="20000"/>
        </a:spcBef>
        <a:spcAft>
          <a:spcPct val="0"/>
        </a:spcAft>
        <a:buChar char="–"/>
        <a:defRPr sz="2000">
          <a:solidFill>
            <a:srgbClr val="002350"/>
          </a:solidFill>
          <a:latin typeface="+mn-lt"/>
          <a:ea typeface="+mn-ea"/>
        </a:defRPr>
      </a:lvl4pPr>
      <a:lvl5pPr marL="2057400" indent="-228600" algn="l" rtl="0" eaLnBrk="1" fontAlgn="base" hangingPunct="1">
        <a:spcBef>
          <a:spcPct val="20000"/>
        </a:spcBef>
        <a:spcAft>
          <a:spcPct val="0"/>
        </a:spcAft>
        <a:buChar char="»"/>
        <a:defRPr sz="2000">
          <a:solidFill>
            <a:srgbClr val="002350"/>
          </a:solidFill>
          <a:latin typeface="+mn-lt"/>
          <a:ea typeface="+mn-ea"/>
        </a:defRPr>
      </a:lvl5pPr>
      <a:lvl6pPr marL="2514600" indent="-228600" algn="l" rtl="0" eaLnBrk="1" fontAlgn="base" hangingPunct="1">
        <a:spcBef>
          <a:spcPct val="20000"/>
        </a:spcBef>
        <a:spcAft>
          <a:spcPct val="0"/>
        </a:spcAft>
        <a:buChar char="»"/>
        <a:defRPr sz="2000">
          <a:solidFill>
            <a:srgbClr val="002350"/>
          </a:solidFill>
          <a:latin typeface="+mn-lt"/>
          <a:ea typeface="+mn-ea"/>
        </a:defRPr>
      </a:lvl6pPr>
      <a:lvl7pPr marL="2971800" indent="-228600" algn="l" rtl="0" eaLnBrk="1" fontAlgn="base" hangingPunct="1">
        <a:spcBef>
          <a:spcPct val="20000"/>
        </a:spcBef>
        <a:spcAft>
          <a:spcPct val="0"/>
        </a:spcAft>
        <a:buChar char="»"/>
        <a:defRPr sz="2000">
          <a:solidFill>
            <a:srgbClr val="002350"/>
          </a:solidFill>
          <a:latin typeface="+mn-lt"/>
          <a:ea typeface="+mn-ea"/>
        </a:defRPr>
      </a:lvl7pPr>
      <a:lvl8pPr marL="3429000" indent="-228600" algn="l" rtl="0" eaLnBrk="1" fontAlgn="base" hangingPunct="1">
        <a:spcBef>
          <a:spcPct val="20000"/>
        </a:spcBef>
        <a:spcAft>
          <a:spcPct val="0"/>
        </a:spcAft>
        <a:buChar char="»"/>
        <a:defRPr sz="2000">
          <a:solidFill>
            <a:srgbClr val="002350"/>
          </a:solidFill>
          <a:latin typeface="+mn-lt"/>
          <a:ea typeface="+mn-ea"/>
        </a:defRPr>
      </a:lvl8pPr>
      <a:lvl9pPr marL="3886200" indent="-228600" algn="l" rtl="0" eaLnBrk="1" fontAlgn="base" hangingPunct="1">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78375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147"/>
              </a:solidFill>
              <a:effectLst/>
              <a:uLnTx/>
              <a:uFillTx/>
              <a:latin typeface="Times" charset="0"/>
              <a:ea typeface="ヒラギノ角ゴ Pro W3" charset="0"/>
              <a:cs typeface="+mn-cs"/>
            </a:endParaRPr>
          </a:p>
        </p:txBody>
      </p:sp>
      <p:cxnSp>
        <p:nvCxnSpPr>
          <p:cNvPr id="3" name="Straight Connector 2"/>
          <p:cNvCxnSpPr/>
          <p:nvPr/>
        </p:nvCxnSpPr>
        <p:spPr bwMode="auto">
          <a:xfrm>
            <a:off x="0" y="783754"/>
            <a:ext cx="9144000" cy="0"/>
          </a:xfrm>
          <a:prstGeom prst="line">
            <a:avLst/>
          </a:prstGeom>
          <a:solidFill>
            <a:schemeClr val="accent1"/>
          </a:solidFill>
          <a:ln w="28575" cap="flat" cmpd="sng" algn="ctr">
            <a:solidFill>
              <a:srgbClr val="00214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 name="Picture 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9533" y="136082"/>
            <a:ext cx="1464938" cy="511590"/>
          </a:xfrm>
          <a:prstGeom prst="rect">
            <a:avLst/>
          </a:prstGeom>
        </p:spPr>
      </p:pic>
      <p:pic>
        <p:nvPicPr>
          <p:cNvPr id="9" name="Picture 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267029" y="193877"/>
            <a:ext cx="1516984" cy="396000"/>
          </a:xfrm>
          <a:prstGeom prst="rect">
            <a:avLst/>
          </a:prstGeom>
        </p:spPr>
      </p:pic>
      <p:sp>
        <p:nvSpPr>
          <p:cNvPr id="2" name="TextBox 1"/>
          <p:cNvSpPr txBox="1"/>
          <p:nvPr/>
        </p:nvSpPr>
        <p:spPr>
          <a:xfrm>
            <a:off x="0" y="6675786"/>
            <a:ext cx="1547664" cy="2000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white">
                    <a:lumMod val="50000"/>
                  </a:prstClr>
                </a:solidFill>
                <a:effectLst/>
                <a:uLnTx/>
                <a:uFillTx/>
                <a:latin typeface="Arial"/>
                <a:ea typeface="ヒラギノ角ゴ Pro W3" pitchFamily="125" charset="-128"/>
                <a:cs typeface="+mn-cs"/>
              </a:rPr>
              <a:t>AE Version 2.0 11/09/18.</a:t>
            </a:r>
          </a:p>
        </p:txBody>
      </p:sp>
      <p:sp>
        <p:nvSpPr>
          <p:cNvPr id="7" name="Rectangle 6"/>
          <p:cNvSpPr/>
          <p:nvPr userDrawn="1"/>
        </p:nvSpPr>
        <p:spPr bwMode="auto">
          <a:xfrm>
            <a:off x="0" y="0"/>
            <a:ext cx="9144000" cy="78375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147"/>
              </a:solidFill>
              <a:effectLst/>
              <a:uLnTx/>
              <a:uFillTx/>
              <a:latin typeface="Times" charset="0"/>
              <a:ea typeface="ヒラギノ角ゴ Pro W3" charset="0"/>
              <a:cs typeface="+mn-cs"/>
            </a:endParaRPr>
          </a:p>
        </p:txBody>
      </p:sp>
      <p:cxnSp>
        <p:nvCxnSpPr>
          <p:cNvPr id="8" name="Straight Connector 7"/>
          <p:cNvCxnSpPr/>
          <p:nvPr userDrawn="1"/>
        </p:nvCxnSpPr>
        <p:spPr bwMode="auto">
          <a:xfrm>
            <a:off x="0" y="783754"/>
            <a:ext cx="9144000" cy="0"/>
          </a:xfrm>
          <a:prstGeom prst="line">
            <a:avLst/>
          </a:prstGeom>
          <a:solidFill>
            <a:schemeClr val="accent1"/>
          </a:solidFill>
          <a:ln w="28575" cap="flat" cmpd="sng" algn="ctr">
            <a:solidFill>
              <a:srgbClr val="00214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 name="Picture 9"/>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359533" y="136082"/>
            <a:ext cx="1464938" cy="511590"/>
          </a:xfrm>
          <a:prstGeom prst="rect">
            <a:avLst/>
          </a:prstGeom>
        </p:spPr>
      </p:pic>
      <p:pic>
        <p:nvPicPr>
          <p:cNvPr id="11" name="Picture 10"/>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7267029" y="193877"/>
            <a:ext cx="1516984" cy="396000"/>
          </a:xfrm>
          <a:prstGeom prst="rect">
            <a:avLst/>
          </a:prstGeom>
        </p:spPr>
      </p:pic>
      <p:sp>
        <p:nvSpPr>
          <p:cNvPr id="12" name="TextBox 11"/>
          <p:cNvSpPr txBox="1"/>
          <p:nvPr userDrawn="1"/>
        </p:nvSpPr>
        <p:spPr>
          <a:xfrm>
            <a:off x="0" y="6675786"/>
            <a:ext cx="1547664" cy="2000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prstClr val="white">
                    <a:lumMod val="50000"/>
                  </a:prstClr>
                </a:solidFill>
                <a:effectLst/>
                <a:uLnTx/>
                <a:uFillTx/>
                <a:latin typeface="Arial"/>
                <a:ea typeface="ヒラギノ角ゴ Pro W3" pitchFamily="125" charset="-128"/>
                <a:cs typeface="+mn-cs"/>
              </a:rPr>
              <a:t>AE Version 2.0 11/09/18.</a:t>
            </a:r>
          </a:p>
        </p:txBody>
      </p:sp>
    </p:spTree>
    <p:extLst>
      <p:ext uri="{BB962C8B-B14F-4D97-AF65-F5344CB8AC3E}">
        <p14:creationId xmlns:p14="http://schemas.microsoft.com/office/powerpoint/2010/main" val="174579237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ea typeface="ヒラギノ角ゴ Pro W3" charset="0"/>
        </a:defRPr>
      </a:lvl2pPr>
      <a:lvl3pPr algn="ctr" rtl="0" eaLnBrk="1" fontAlgn="base" hangingPunct="1">
        <a:spcBef>
          <a:spcPct val="0"/>
        </a:spcBef>
        <a:spcAft>
          <a:spcPct val="0"/>
        </a:spcAft>
        <a:defRPr sz="4400">
          <a:solidFill>
            <a:schemeClr val="tx2"/>
          </a:solidFill>
          <a:latin typeface="Times" charset="0"/>
          <a:ea typeface="ヒラギノ角ゴ Pro W3" charset="0"/>
        </a:defRPr>
      </a:lvl3pPr>
      <a:lvl4pPr algn="ctr" rtl="0" eaLnBrk="1" fontAlgn="base" hangingPunct="1">
        <a:spcBef>
          <a:spcPct val="0"/>
        </a:spcBef>
        <a:spcAft>
          <a:spcPct val="0"/>
        </a:spcAft>
        <a:defRPr sz="4400">
          <a:solidFill>
            <a:schemeClr val="tx2"/>
          </a:solidFill>
          <a:latin typeface="Times" charset="0"/>
          <a:ea typeface="ヒラギノ角ゴ Pro W3" charset="0"/>
        </a:defRPr>
      </a:lvl4pPr>
      <a:lvl5pPr algn="ctr" rtl="0" eaLnBrk="1" fontAlgn="base" hangingPunct="1">
        <a:spcBef>
          <a:spcPct val="0"/>
        </a:spcBef>
        <a:spcAft>
          <a:spcPct val="0"/>
        </a:spcAft>
        <a:defRPr sz="4400">
          <a:solidFill>
            <a:schemeClr val="tx2"/>
          </a:solidFill>
          <a:latin typeface="Times" charset="0"/>
          <a:ea typeface="ヒラギノ角ゴ Pro W3" charset="0"/>
        </a:defRPr>
      </a:lvl5pPr>
      <a:lvl6pPr marL="457200" algn="ctr" rtl="0" eaLnBrk="1" fontAlgn="base" hangingPunct="1">
        <a:spcBef>
          <a:spcPct val="0"/>
        </a:spcBef>
        <a:spcAft>
          <a:spcPct val="0"/>
        </a:spcAft>
        <a:defRPr sz="4400">
          <a:solidFill>
            <a:schemeClr val="tx2"/>
          </a:solidFill>
          <a:latin typeface="Times" charset="0"/>
          <a:ea typeface="ヒラギノ角ゴ Pro W3" charset="0"/>
        </a:defRPr>
      </a:lvl6pPr>
      <a:lvl7pPr marL="914400" algn="ctr" rtl="0" eaLnBrk="1" fontAlgn="base" hangingPunct="1">
        <a:spcBef>
          <a:spcPct val="0"/>
        </a:spcBef>
        <a:spcAft>
          <a:spcPct val="0"/>
        </a:spcAft>
        <a:defRPr sz="4400">
          <a:solidFill>
            <a:schemeClr val="tx2"/>
          </a:solidFill>
          <a:latin typeface="Times" charset="0"/>
          <a:ea typeface="ヒラギノ角ゴ Pro W3" charset="0"/>
        </a:defRPr>
      </a:lvl7pPr>
      <a:lvl8pPr marL="1371600" algn="ctr" rtl="0" eaLnBrk="1" fontAlgn="base" hangingPunct="1">
        <a:spcBef>
          <a:spcPct val="0"/>
        </a:spcBef>
        <a:spcAft>
          <a:spcPct val="0"/>
        </a:spcAft>
        <a:defRPr sz="4400">
          <a:solidFill>
            <a:schemeClr val="tx2"/>
          </a:solidFill>
          <a:latin typeface="Times" charset="0"/>
          <a:ea typeface="ヒラギノ角ゴ Pro W3" charset="0"/>
        </a:defRPr>
      </a:lvl8pPr>
      <a:lvl9pPr marL="1828800" algn="ctr" rtl="0" eaLnBrk="1" fontAlgn="base" hangingPunct="1">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1" fontAlgn="base" hangingPunct="1">
        <a:spcBef>
          <a:spcPct val="20000"/>
        </a:spcBef>
        <a:spcAft>
          <a:spcPct val="0"/>
        </a:spcAft>
        <a:buChar char="•"/>
        <a:defRPr sz="2800">
          <a:solidFill>
            <a:srgbClr val="002350"/>
          </a:solidFill>
          <a:latin typeface="+mn-lt"/>
          <a:ea typeface="+mn-ea"/>
          <a:cs typeface="+mn-cs"/>
        </a:defRPr>
      </a:lvl1pPr>
      <a:lvl2pPr marL="742950" indent="-285750" algn="l" rtl="0" eaLnBrk="1" fontAlgn="base" hangingPunct="1">
        <a:spcBef>
          <a:spcPct val="20000"/>
        </a:spcBef>
        <a:spcAft>
          <a:spcPct val="0"/>
        </a:spcAft>
        <a:buChar char="–"/>
        <a:defRPr sz="2800">
          <a:solidFill>
            <a:srgbClr val="002350"/>
          </a:solidFill>
          <a:latin typeface="+mn-lt"/>
          <a:ea typeface="+mn-ea"/>
        </a:defRPr>
      </a:lvl2pPr>
      <a:lvl3pPr marL="1143000" indent="-228600" algn="l" rtl="0" eaLnBrk="1" fontAlgn="base" hangingPunct="1">
        <a:spcBef>
          <a:spcPct val="20000"/>
        </a:spcBef>
        <a:spcAft>
          <a:spcPct val="0"/>
        </a:spcAft>
        <a:buChar char="•"/>
        <a:defRPr sz="2400">
          <a:solidFill>
            <a:srgbClr val="002350"/>
          </a:solidFill>
          <a:latin typeface="+mn-lt"/>
          <a:ea typeface="+mn-ea"/>
        </a:defRPr>
      </a:lvl3pPr>
      <a:lvl4pPr marL="1600200" indent="-228600" algn="l" rtl="0" eaLnBrk="1" fontAlgn="base" hangingPunct="1">
        <a:spcBef>
          <a:spcPct val="20000"/>
        </a:spcBef>
        <a:spcAft>
          <a:spcPct val="0"/>
        </a:spcAft>
        <a:buChar char="–"/>
        <a:defRPr sz="2000">
          <a:solidFill>
            <a:srgbClr val="002350"/>
          </a:solidFill>
          <a:latin typeface="+mn-lt"/>
          <a:ea typeface="+mn-ea"/>
        </a:defRPr>
      </a:lvl4pPr>
      <a:lvl5pPr marL="2057400" indent="-228600" algn="l" rtl="0" eaLnBrk="1" fontAlgn="base" hangingPunct="1">
        <a:spcBef>
          <a:spcPct val="20000"/>
        </a:spcBef>
        <a:spcAft>
          <a:spcPct val="0"/>
        </a:spcAft>
        <a:buChar char="»"/>
        <a:defRPr sz="2000">
          <a:solidFill>
            <a:srgbClr val="002350"/>
          </a:solidFill>
          <a:latin typeface="+mn-lt"/>
          <a:ea typeface="+mn-ea"/>
        </a:defRPr>
      </a:lvl5pPr>
      <a:lvl6pPr marL="2514600" indent="-228600" algn="l" rtl="0" eaLnBrk="1" fontAlgn="base" hangingPunct="1">
        <a:spcBef>
          <a:spcPct val="20000"/>
        </a:spcBef>
        <a:spcAft>
          <a:spcPct val="0"/>
        </a:spcAft>
        <a:buChar char="»"/>
        <a:defRPr sz="2000">
          <a:solidFill>
            <a:srgbClr val="002350"/>
          </a:solidFill>
          <a:latin typeface="+mn-lt"/>
          <a:ea typeface="+mn-ea"/>
        </a:defRPr>
      </a:lvl6pPr>
      <a:lvl7pPr marL="2971800" indent="-228600" algn="l" rtl="0" eaLnBrk="1" fontAlgn="base" hangingPunct="1">
        <a:spcBef>
          <a:spcPct val="20000"/>
        </a:spcBef>
        <a:spcAft>
          <a:spcPct val="0"/>
        </a:spcAft>
        <a:buChar char="»"/>
        <a:defRPr sz="2000">
          <a:solidFill>
            <a:srgbClr val="002350"/>
          </a:solidFill>
          <a:latin typeface="+mn-lt"/>
          <a:ea typeface="+mn-ea"/>
        </a:defRPr>
      </a:lvl7pPr>
      <a:lvl8pPr marL="3429000" indent="-228600" algn="l" rtl="0" eaLnBrk="1" fontAlgn="base" hangingPunct="1">
        <a:spcBef>
          <a:spcPct val="20000"/>
        </a:spcBef>
        <a:spcAft>
          <a:spcPct val="0"/>
        </a:spcAft>
        <a:buChar char="»"/>
        <a:defRPr sz="2000">
          <a:solidFill>
            <a:srgbClr val="002350"/>
          </a:solidFill>
          <a:latin typeface="+mn-lt"/>
          <a:ea typeface="+mn-ea"/>
        </a:defRPr>
      </a:lvl8pPr>
      <a:lvl9pPr marL="3886200" indent="-228600" algn="l" rtl="0" eaLnBrk="1" fontAlgn="base" hangingPunct="1">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hyperlink" Target="http://mei.org.uk/" TargetMode="Externa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bulletins/genderpaygapintheuk/201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eiU6TxysC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578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72" y="909199"/>
            <a:ext cx="8157592" cy="778098"/>
          </a:xfrm>
        </p:spPr>
        <p:txBody>
          <a:bodyPr/>
          <a:lstStyle/>
          <a:p>
            <a:r>
              <a:rPr lang="en-GB" i="0" dirty="0">
                <a:solidFill>
                  <a:srgbClr val="E00034"/>
                </a:solidFill>
              </a:rPr>
              <a:t>Post-16 Mathematics options</a:t>
            </a:r>
            <a:endParaRPr lang="en-GB" dirty="0"/>
          </a:p>
        </p:txBody>
      </p:sp>
      <p:sp>
        <p:nvSpPr>
          <p:cNvPr id="7" name="TextBox 6"/>
          <p:cNvSpPr txBox="1"/>
          <p:nvPr/>
        </p:nvSpPr>
        <p:spPr>
          <a:xfrm>
            <a:off x="460232" y="2323687"/>
            <a:ext cx="3312369" cy="954107"/>
          </a:xfrm>
          <a:prstGeom prst="rect">
            <a:avLst/>
          </a:prstGeom>
          <a:solidFill>
            <a:schemeClr val="tx1">
              <a:lumMod val="10000"/>
              <a:lumOff val="90000"/>
            </a:schemeClr>
          </a:solidFill>
          <a:ln w="5715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147"/>
                </a:solidFill>
                <a:effectLst/>
                <a:uLnTx/>
                <a:uFillTx/>
                <a:latin typeface="Arial"/>
                <a:ea typeface="ヒラギノ角ゴ Pro W3" pitchFamily="125" charset="-128"/>
                <a:cs typeface="+mn-cs"/>
              </a:rPr>
              <a:t>AS/A level Mathematics</a:t>
            </a:r>
          </a:p>
        </p:txBody>
      </p:sp>
      <p:sp>
        <p:nvSpPr>
          <p:cNvPr id="8" name="TextBox 7"/>
          <p:cNvSpPr txBox="1"/>
          <p:nvPr/>
        </p:nvSpPr>
        <p:spPr>
          <a:xfrm>
            <a:off x="5279195" y="2323687"/>
            <a:ext cx="3312369" cy="954107"/>
          </a:xfrm>
          <a:prstGeom prst="rect">
            <a:avLst/>
          </a:prstGeom>
          <a:solidFill>
            <a:schemeClr val="accent1">
              <a:lumMod val="20000"/>
              <a:lumOff val="80000"/>
            </a:schemeClr>
          </a:solidFill>
          <a:ln w="57150">
            <a:solidFill>
              <a:schemeClr val="tx2"/>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147"/>
                </a:solidFill>
                <a:effectLst/>
                <a:uLnTx/>
                <a:uFillTx/>
                <a:latin typeface="Arial"/>
                <a:ea typeface="ヒラギノ角ゴ Pro W3" pitchFamily="125" charset="-128"/>
                <a:cs typeface="+mn-cs"/>
              </a:rPr>
              <a:t>AS/A level Further Mathematics</a:t>
            </a:r>
          </a:p>
        </p:txBody>
      </p:sp>
      <p:sp>
        <p:nvSpPr>
          <p:cNvPr id="9" name="TextBox 8"/>
          <p:cNvSpPr txBox="1"/>
          <p:nvPr/>
        </p:nvSpPr>
        <p:spPr>
          <a:xfrm>
            <a:off x="460232" y="4293096"/>
            <a:ext cx="3312369" cy="954107"/>
          </a:xfrm>
          <a:prstGeom prst="rect">
            <a:avLst/>
          </a:prstGeom>
          <a:solidFill>
            <a:schemeClr val="bg2">
              <a:lumMod val="20000"/>
              <a:lumOff val="80000"/>
            </a:schemeClr>
          </a:solidFill>
          <a:ln w="57150">
            <a:solidFill>
              <a:schemeClr val="bg2"/>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147"/>
                </a:solidFill>
                <a:effectLst/>
                <a:uLnTx/>
                <a:uFillTx/>
                <a:latin typeface="Arial"/>
                <a:ea typeface="ヒラギノ角ゴ Pro W3" pitchFamily="125" charset="-128"/>
                <a:cs typeface="+mn-cs"/>
              </a:rPr>
              <a:t>Core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147"/>
                </a:solidFill>
                <a:effectLst/>
                <a:uLnTx/>
                <a:uFillTx/>
                <a:latin typeface="Arial"/>
                <a:ea typeface="ヒラギノ角ゴ Pro W3" pitchFamily="125" charset="-128"/>
                <a:cs typeface="+mn-cs"/>
              </a:rPr>
              <a:t>Maths</a:t>
            </a:r>
          </a:p>
        </p:txBody>
      </p:sp>
      <p:sp>
        <p:nvSpPr>
          <p:cNvPr id="3" name="TextBox 2"/>
          <p:cNvSpPr txBox="1"/>
          <p:nvPr/>
        </p:nvSpPr>
        <p:spPr>
          <a:xfrm>
            <a:off x="1115616" y="5877782"/>
            <a:ext cx="7704856"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srgbClr val="E00034"/>
                </a:solidFill>
                <a:effectLst/>
                <a:uLnTx/>
                <a:uFillTx/>
                <a:latin typeface="Arial"/>
                <a:ea typeface="ヒラギノ角ゴ Pro W3" pitchFamily="125" charset="-128"/>
                <a:cs typeface="+mn-cs"/>
              </a:rPr>
              <a:t>Which should you choose?</a:t>
            </a:r>
          </a:p>
        </p:txBody>
      </p:sp>
      <p:sp>
        <p:nvSpPr>
          <p:cNvPr id="10" name="TextBox 9"/>
          <p:cNvSpPr txBox="1"/>
          <p:nvPr/>
        </p:nvSpPr>
        <p:spPr>
          <a:xfrm>
            <a:off x="5279195" y="4293095"/>
            <a:ext cx="3312369" cy="954107"/>
          </a:xfrm>
          <a:prstGeom prst="rect">
            <a:avLst/>
          </a:prstGeom>
          <a:solidFill>
            <a:schemeClr val="accent6">
              <a:lumMod val="20000"/>
              <a:lumOff val="80000"/>
            </a:schemeClr>
          </a:solidFill>
          <a:ln w="57150">
            <a:solidFill>
              <a:schemeClr val="accent6"/>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147"/>
                </a:solidFill>
                <a:effectLst/>
                <a:uLnTx/>
                <a:uFillTx/>
                <a:latin typeface="Arial"/>
                <a:ea typeface="ヒラギノ角ゴ Pro W3" pitchFamily="125" charset="-128"/>
                <a:cs typeface="+mn-cs"/>
              </a:rPr>
              <a:t>AS/A level Statistics</a:t>
            </a:r>
          </a:p>
        </p:txBody>
      </p:sp>
    </p:spTree>
    <p:extLst>
      <p:ext uri="{BB962C8B-B14F-4D97-AF65-F5344CB8AC3E}">
        <p14:creationId xmlns:p14="http://schemas.microsoft.com/office/powerpoint/2010/main" val="246015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options?</a:t>
            </a:r>
          </a:p>
        </p:txBody>
      </p:sp>
      <p:sp>
        <p:nvSpPr>
          <p:cNvPr id="3" name="Content Placeholder 2"/>
          <p:cNvSpPr>
            <a:spLocks noGrp="1"/>
          </p:cNvSpPr>
          <p:nvPr>
            <p:ph idx="1"/>
          </p:nvPr>
        </p:nvSpPr>
        <p:spPr/>
        <p:txBody>
          <a:bodyPr/>
          <a:lstStyle/>
          <a:p>
            <a:r>
              <a:rPr lang="en-GB" sz="3200" dirty="0"/>
              <a:t>Core Maths</a:t>
            </a:r>
          </a:p>
          <a:p>
            <a:pPr lvl="1">
              <a:buClr>
                <a:srgbClr val="E00034"/>
              </a:buClr>
            </a:pPr>
            <a:r>
              <a:rPr lang="en-GB" sz="2400" dirty="0">
                <a:solidFill>
                  <a:srgbClr val="002147"/>
                </a:solidFill>
              </a:rPr>
              <a:t>Develops maths skills and knowledge to focus on applied problem solving</a:t>
            </a:r>
            <a:endParaRPr lang="en-GB" sz="3200" dirty="0"/>
          </a:p>
          <a:p>
            <a:r>
              <a:rPr lang="en-GB" sz="3200" dirty="0"/>
              <a:t>A level Mathematics</a:t>
            </a:r>
          </a:p>
          <a:p>
            <a:pPr lvl="1"/>
            <a:r>
              <a:rPr lang="en-GB" sz="2400" dirty="0"/>
              <a:t>Extends GCSE Maths and introduces new ideas</a:t>
            </a:r>
          </a:p>
          <a:p>
            <a:r>
              <a:rPr lang="en-GB" sz="3200" dirty="0"/>
              <a:t>A level Further Mathematics</a:t>
            </a:r>
          </a:p>
          <a:p>
            <a:pPr lvl="1"/>
            <a:r>
              <a:rPr lang="en-GB" sz="2400" dirty="0"/>
              <a:t>An additional A level to add breadth/depth</a:t>
            </a:r>
          </a:p>
          <a:p>
            <a:r>
              <a:rPr lang="en-GB" sz="3200" dirty="0"/>
              <a:t>A level Statistics</a:t>
            </a:r>
          </a:p>
          <a:p>
            <a:pPr lvl="1"/>
            <a:r>
              <a:rPr lang="en-GB" sz="2400" dirty="0"/>
              <a:t>A specialised course focusing on data analysis</a:t>
            </a:r>
          </a:p>
        </p:txBody>
      </p:sp>
    </p:spTree>
    <p:extLst>
      <p:ext uri="{BB962C8B-B14F-4D97-AF65-F5344CB8AC3E}">
        <p14:creationId xmlns:p14="http://schemas.microsoft.com/office/powerpoint/2010/main" val="70576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104" y="1700808"/>
            <a:ext cx="8676456" cy="4392488"/>
          </a:xfrm>
        </p:spPr>
        <p:txBody>
          <a:bodyPr/>
          <a:lstStyle/>
          <a:p>
            <a:pPr>
              <a:buClr>
                <a:srgbClr val="E00034"/>
              </a:buClr>
            </a:pPr>
            <a:r>
              <a:rPr lang="en-GB" dirty="0">
                <a:solidFill>
                  <a:srgbClr val="002350"/>
                </a:solidFill>
              </a:rPr>
              <a:t>A course that will develop valuable mathematics skills </a:t>
            </a:r>
            <a:r>
              <a:rPr lang="en-GB" i="1" dirty="0">
                <a:solidFill>
                  <a:srgbClr val="002350"/>
                </a:solidFill>
              </a:rPr>
              <a:t>(if you are not planning to take AS or A level Mathematics)</a:t>
            </a:r>
          </a:p>
          <a:p>
            <a:pPr>
              <a:buClr>
                <a:srgbClr val="E00034"/>
              </a:buClr>
            </a:pPr>
            <a:r>
              <a:rPr lang="en-GB" dirty="0">
                <a:solidFill>
                  <a:srgbClr val="002350"/>
                </a:solidFill>
              </a:rPr>
              <a:t>Equal in size to an AS level</a:t>
            </a:r>
          </a:p>
          <a:p>
            <a:pPr>
              <a:buClr>
                <a:srgbClr val="E00034"/>
              </a:buClr>
            </a:pPr>
            <a:r>
              <a:rPr lang="en-GB" dirty="0">
                <a:solidFill>
                  <a:srgbClr val="002350"/>
                </a:solidFill>
              </a:rPr>
              <a:t>An option for any student with at least a GCSE Mathematics grade 4 </a:t>
            </a:r>
          </a:p>
          <a:p>
            <a:pPr>
              <a:buClr>
                <a:srgbClr val="E00034"/>
              </a:buClr>
            </a:pPr>
            <a:r>
              <a:rPr lang="en-GB" dirty="0">
                <a:solidFill>
                  <a:srgbClr val="002350"/>
                </a:solidFill>
              </a:rPr>
              <a:t>All about solving maths problems you will face in life and in the workplace</a:t>
            </a:r>
          </a:p>
          <a:p>
            <a:pPr>
              <a:buClr>
                <a:srgbClr val="E00034"/>
              </a:buClr>
            </a:pPr>
            <a:r>
              <a:rPr lang="en-GB" dirty="0">
                <a:solidFill>
                  <a:srgbClr val="002350"/>
                </a:solidFill>
              </a:rPr>
              <a:t>A course that will help you with the maths in your other subjects</a:t>
            </a:r>
          </a:p>
          <a:p>
            <a:pPr>
              <a:buClr>
                <a:srgbClr val="E00034"/>
              </a:buClr>
            </a:pPr>
            <a:r>
              <a:rPr lang="en-GB" dirty="0">
                <a:solidFill>
                  <a:srgbClr val="002350"/>
                </a:solidFill>
              </a:rPr>
              <a:t>A qualification that will help you get into University and can lead to reduced offers</a:t>
            </a:r>
          </a:p>
        </p:txBody>
      </p:sp>
      <p:sp>
        <p:nvSpPr>
          <p:cNvPr id="4" name="Title 3"/>
          <p:cNvSpPr>
            <a:spLocks noGrp="1"/>
          </p:cNvSpPr>
          <p:nvPr>
            <p:ph type="title"/>
          </p:nvPr>
        </p:nvSpPr>
        <p:spPr/>
        <p:txBody>
          <a:bodyPr/>
          <a:lstStyle/>
          <a:p>
            <a:r>
              <a:rPr lang="en-GB" i="0" dirty="0">
                <a:solidFill>
                  <a:srgbClr val="E00034"/>
                </a:solidFill>
              </a:rPr>
              <a:t>What is Core Maths?</a:t>
            </a:r>
            <a:endParaRPr lang="en-GB" dirty="0"/>
          </a:p>
        </p:txBody>
      </p:sp>
    </p:spTree>
    <p:extLst>
      <p:ext uri="{BB962C8B-B14F-4D97-AF65-F5344CB8AC3E}">
        <p14:creationId xmlns:p14="http://schemas.microsoft.com/office/powerpoint/2010/main" val="115506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Content of Core Maths</a:t>
            </a:r>
          </a:p>
        </p:txBody>
      </p:sp>
      <p:sp>
        <p:nvSpPr>
          <p:cNvPr id="3" name="Content Placeholder 2"/>
          <p:cNvSpPr>
            <a:spLocks noGrp="1"/>
          </p:cNvSpPr>
          <p:nvPr>
            <p:ph idx="1"/>
          </p:nvPr>
        </p:nvSpPr>
        <p:spPr>
          <a:xfrm>
            <a:off x="215516" y="2348880"/>
            <a:ext cx="8712968" cy="3456383"/>
          </a:xfrm>
        </p:spPr>
        <p:txBody>
          <a:bodyPr/>
          <a:lstStyle/>
          <a:p>
            <a:r>
              <a:rPr lang="en-GB" sz="3200" dirty="0"/>
              <a:t>Financial Maths</a:t>
            </a:r>
          </a:p>
          <a:p>
            <a:r>
              <a:rPr lang="en-GB" sz="3200" dirty="0"/>
              <a:t>Statistics &amp; Probability</a:t>
            </a:r>
          </a:p>
          <a:p>
            <a:r>
              <a:rPr lang="en-GB" sz="3200" dirty="0"/>
              <a:t>Critical Analysis </a:t>
            </a:r>
          </a:p>
          <a:p>
            <a:r>
              <a:rPr lang="en-GB" sz="3200" dirty="0"/>
              <a:t>Modelling (spreadsheets) </a:t>
            </a:r>
          </a:p>
          <a:p>
            <a:r>
              <a:rPr lang="en-GB" sz="3200" dirty="0"/>
              <a:t>Estimation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315" y="1965242"/>
            <a:ext cx="3050704" cy="1754155"/>
          </a:xfrm>
          <a:prstGeom prst="rect">
            <a:avLst/>
          </a:prstGeom>
          <a:ln>
            <a:solidFill>
              <a:srgbClr val="002147"/>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4221088"/>
            <a:ext cx="3420380" cy="2276691"/>
          </a:xfrm>
          <a:prstGeom prst="rect">
            <a:avLst/>
          </a:prstGeom>
          <a:ln>
            <a:solidFill>
              <a:schemeClr val="tx1"/>
            </a:solidFill>
          </a:ln>
        </p:spPr>
      </p:pic>
    </p:spTree>
    <p:extLst>
      <p:ext uri="{BB962C8B-B14F-4D97-AF65-F5344CB8AC3E}">
        <p14:creationId xmlns:p14="http://schemas.microsoft.com/office/powerpoint/2010/main" val="142733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i="0" dirty="0">
                <a:solidFill>
                  <a:srgbClr val="E00034"/>
                </a:solidFill>
              </a:rPr>
              <a:t>Core Maths style problems</a:t>
            </a:r>
          </a:p>
        </p:txBody>
      </p:sp>
      <p:graphicFrame>
        <p:nvGraphicFramePr>
          <p:cNvPr id="4" name="Table 3"/>
          <p:cNvGraphicFramePr>
            <a:graphicFrameLocks noGrp="1"/>
          </p:cNvGraphicFramePr>
          <p:nvPr/>
        </p:nvGraphicFramePr>
        <p:xfrm>
          <a:off x="416224" y="1621614"/>
          <a:ext cx="8136904" cy="4886534"/>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xmlns="" val="20000"/>
                    </a:ext>
                  </a:extLst>
                </a:gridCol>
                <a:gridCol w="4068452">
                  <a:extLst>
                    <a:ext uri="{9D8B030D-6E8A-4147-A177-3AD203B41FA5}">
                      <a16:colId xmlns:a16="http://schemas.microsoft.com/office/drawing/2014/main" xmlns="" val="20001"/>
                    </a:ext>
                  </a:extLst>
                </a:gridCol>
              </a:tblGrid>
              <a:tr h="2356694">
                <a:tc>
                  <a:txBody>
                    <a:bodyPr/>
                    <a:lstStyle/>
                    <a:p>
                      <a:r>
                        <a:rPr lang="en-GB" sz="2000" b="0" dirty="0">
                          <a:solidFill>
                            <a:schemeClr val="tx1"/>
                          </a:solidFill>
                        </a:rPr>
                        <a:t>How much domestic water does the UK require                         every year?</a:t>
                      </a:r>
                    </a:p>
                    <a:p>
                      <a:endParaRPr lang="en-GB" sz="2000" b="0" dirty="0">
                        <a:solidFill>
                          <a:srgbClr val="3C3C3B"/>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A newly qualified teacher earns £23,000 per year</a:t>
                      </a:r>
                      <a:r>
                        <a:rPr lang="en-GB" sz="2000" b="0" baseline="0" dirty="0">
                          <a:solidFill>
                            <a:schemeClr val="tx1"/>
                          </a:solidFill>
                        </a:rPr>
                        <a:t>, has no student loans, and pays 7.4% of their salary into a pension scheme.</a:t>
                      </a:r>
                    </a:p>
                    <a:p>
                      <a:r>
                        <a:rPr lang="en-GB" sz="2000" b="0" baseline="0" dirty="0">
                          <a:solidFill>
                            <a:schemeClr val="tx1"/>
                          </a:solidFill>
                        </a:rPr>
                        <a:t>What is the teacher’s net monthly salary after tax and national insurance contributions?</a:t>
                      </a:r>
                      <a:endParaRPr lang="en-GB" sz="2000" b="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356694">
                <a:tc>
                  <a:txBody>
                    <a:bodyPr/>
                    <a:lstStyle/>
                    <a:p>
                      <a:r>
                        <a:rPr lang="en-GB" sz="2000" b="0" dirty="0">
                          <a:solidFill>
                            <a:schemeClr val="tx1"/>
                          </a:solidFill>
                        </a:rPr>
                        <a:t>A genetic disease occurs in one in every 10,000 people.  A test for the disease is accurate 98% of the time.  If you are tested and the</a:t>
                      </a:r>
                      <a:r>
                        <a:rPr lang="en-GB" sz="2000" b="0" baseline="0" dirty="0">
                          <a:solidFill>
                            <a:schemeClr val="tx1"/>
                          </a:solidFill>
                        </a:rPr>
                        <a:t> result is positive, what are the chances of you actually having the disease?</a:t>
                      </a:r>
                      <a:endParaRPr lang="en-GB" sz="2000" b="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The</a:t>
                      </a:r>
                      <a:r>
                        <a:rPr lang="en-GB" sz="2000" b="0" baseline="0" dirty="0">
                          <a:solidFill>
                            <a:schemeClr val="tx1"/>
                          </a:solidFill>
                        </a:rPr>
                        <a:t> speed of cars driving down a road with a speed limit of 50mph is recorded.  The mean speed was 47mph and the standard deviation of the speeds was 5mph.  </a:t>
                      </a:r>
                    </a:p>
                    <a:p>
                      <a:r>
                        <a:rPr lang="en-GB" sz="2000" b="0" baseline="0" dirty="0">
                          <a:solidFill>
                            <a:schemeClr val="tx1"/>
                          </a:solidFill>
                        </a:rPr>
                        <a:t>What percentage of the cars were breaking the speed limit?</a:t>
                      </a:r>
                      <a:endParaRPr lang="en-GB" sz="2000" b="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967896"/>
            <a:ext cx="1474862" cy="1893152"/>
          </a:xfrm>
          <a:prstGeom prst="rect">
            <a:avLst/>
          </a:prstGeom>
        </p:spPr>
      </p:pic>
    </p:spTree>
    <p:extLst>
      <p:ext uri="{BB962C8B-B14F-4D97-AF65-F5344CB8AC3E}">
        <p14:creationId xmlns:p14="http://schemas.microsoft.com/office/powerpoint/2010/main" val="136358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75867"/>
            <a:ext cx="8229600" cy="1446550"/>
          </a:xfrm>
          <a:prstGeom prst="rect">
            <a:avLst/>
          </a:prstGeom>
        </p:spPr>
        <p:txBody>
          <a:bodyPr/>
          <a:lstStyle/>
          <a:p>
            <a:r>
              <a:rPr lang="en-GB" dirty="0"/>
              <a:t>Contact the AMSP</a:t>
            </a:r>
            <a:br>
              <a:rPr lang="en-GB" dirty="0"/>
            </a:br>
            <a:endParaRPr lang="en-GB" dirty="0"/>
          </a:p>
        </p:txBody>
      </p:sp>
      <p:sp>
        <p:nvSpPr>
          <p:cNvPr id="14338" name="Rectangle 3"/>
          <p:cNvSpPr>
            <a:spLocks noGrp="1" noChangeArrowheads="1"/>
          </p:cNvSpPr>
          <p:nvPr>
            <p:ph idx="1"/>
          </p:nvPr>
        </p:nvSpPr>
        <p:spPr bwMode="auto">
          <a:xfrm>
            <a:off x="467139" y="1771068"/>
            <a:ext cx="8229600" cy="374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buNone/>
            </a:pPr>
            <a:r>
              <a:rPr lang="en-GB" sz="3800" dirty="0"/>
              <a:t> 	01225 716 492</a:t>
            </a:r>
          </a:p>
          <a:p>
            <a:pPr marL="0" indent="0">
              <a:lnSpc>
                <a:spcPct val="150000"/>
              </a:lnSpc>
              <a:buNone/>
            </a:pPr>
            <a:r>
              <a:rPr lang="en-GB" sz="3800" b="1" i="1" dirty="0">
                <a:latin typeface="Font Awesome 5 Free Solid" panose="02000503000000000000" pitchFamily="50" charset="0"/>
              </a:rPr>
              <a:t> 	</a:t>
            </a:r>
            <a:r>
              <a:rPr lang="en-GB" sz="3800" i="1" dirty="0" smtClean="0"/>
              <a:t>admin@amsp.org.uk</a:t>
            </a:r>
            <a:endParaRPr lang="en-GB" sz="3800" i="1" dirty="0"/>
          </a:p>
          <a:p>
            <a:pPr marL="0" indent="0">
              <a:lnSpc>
                <a:spcPct val="150000"/>
              </a:lnSpc>
              <a:buNone/>
            </a:pPr>
            <a:r>
              <a:rPr lang="en-GB" sz="3800" dirty="0">
                <a:latin typeface="+mn-lt"/>
              </a:rPr>
              <a:t> 	</a:t>
            </a:r>
            <a:r>
              <a:rPr lang="en-GB" sz="3800" i="1" dirty="0"/>
              <a:t>amsp.org.uk </a:t>
            </a:r>
          </a:p>
          <a:p>
            <a:pPr marL="0" indent="0">
              <a:lnSpc>
                <a:spcPct val="150000"/>
              </a:lnSpc>
              <a:buNone/>
            </a:pPr>
            <a:r>
              <a:rPr lang="en-GB" sz="3800" i="1" dirty="0">
                <a:latin typeface="+mn-lt"/>
              </a:rPr>
              <a:t> 	</a:t>
            </a:r>
            <a:r>
              <a:rPr lang="en-GB" sz="3800" dirty="0" err="1">
                <a:latin typeface="+mn-lt"/>
              </a:rPr>
              <a:t>Advanced_Maths</a:t>
            </a:r>
            <a:r>
              <a:rPr lang="en-GB" sz="3800" dirty="0">
                <a:latin typeface="+mn-lt"/>
              </a:rPr>
              <a:t>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39" y="3991680"/>
            <a:ext cx="337358" cy="5400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41" y="4975068"/>
            <a:ext cx="664777" cy="5400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008292"/>
            <a:ext cx="540000" cy="5400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139" y="2024904"/>
            <a:ext cx="540190" cy="540000"/>
          </a:xfrm>
          <a:prstGeom prst="rect">
            <a:avLst/>
          </a:prstGeom>
        </p:spPr>
      </p:pic>
    </p:spTree>
    <p:extLst>
      <p:ext uri="{BB962C8B-B14F-4D97-AF65-F5344CB8AC3E}">
        <p14:creationId xmlns:p14="http://schemas.microsoft.com/office/powerpoint/2010/main" val="1809006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75867"/>
            <a:ext cx="8229600" cy="1446550"/>
          </a:xfrm>
          <a:prstGeom prst="rect">
            <a:avLst/>
          </a:prstGeom>
        </p:spPr>
        <p:txBody>
          <a:bodyPr/>
          <a:lstStyle/>
          <a:p>
            <a:r>
              <a:rPr lang="en-GB" dirty="0"/>
              <a:t>About the AMSP</a:t>
            </a:r>
            <a:br>
              <a:rPr lang="en-GB" dirty="0"/>
            </a:br>
            <a:endParaRPr lang="en-GB" dirty="0"/>
          </a:p>
        </p:txBody>
      </p:sp>
      <p:sp>
        <p:nvSpPr>
          <p:cNvPr id="14338" name="Rectangle 3"/>
          <p:cNvSpPr>
            <a:spLocks noGrp="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dirty="0"/>
              <a:t>A government-funded initiative, managed by </a:t>
            </a:r>
            <a:r>
              <a:rPr lang="en-GB" sz="2400" dirty="0">
                <a:hlinkClick r:id="rId2"/>
              </a:rPr>
              <a:t>MEI</a:t>
            </a:r>
            <a:r>
              <a:rPr lang="en-GB" sz="2400" dirty="0"/>
              <a:t>, providing national support for teachers and students in all state-funded schools and colleges in England.	</a:t>
            </a:r>
          </a:p>
          <a:p>
            <a:r>
              <a:rPr lang="en-GB" sz="2400" dirty="0"/>
              <a:t>It aims to increase participation in AS/A level Mathematics and Further Mathematics, and Core Maths, and improve the teaching of these qualifications.</a:t>
            </a:r>
          </a:p>
          <a:p>
            <a:r>
              <a:rPr lang="en-GB" sz="2400" dirty="0"/>
              <a:t>Additional support is given to those in priority areas to boost social mobility so that, whatever their gender, background or location, students can choose their best maths pathway post-16, and have access to high quality maths teaching. 	</a:t>
            </a:r>
          </a:p>
          <a:p>
            <a:endParaRPr lang="en-GB" altLang="en-US" sz="2400" dirty="0"/>
          </a:p>
        </p:txBody>
      </p:sp>
    </p:spTree>
    <p:extLst>
      <p:ext uri="{BB962C8B-B14F-4D97-AF65-F5344CB8AC3E}">
        <p14:creationId xmlns:p14="http://schemas.microsoft.com/office/powerpoint/2010/main" val="1263793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681" r="7681"/>
          <a:stretch>
            <a:fillRect/>
          </a:stretch>
        </p:blipFill>
        <p:spPr>
          <a:xfrm>
            <a:off x="-289296" y="-13692"/>
            <a:ext cx="9433296" cy="8161663"/>
          </a:xfrm>
        </p:spPr>
      </p:pic>
      <p:sp>
        <p:nvSpPr>
          <p:cNvPr id="6" name="Rectangle 5"/>
          <p:cNvSpPr/>
          <p:nvPr/>
        </p:nvSpPr>
        <p:spPr>
          <a:xfrm>
            <a:off x="395536" y="1196752"/>
            <a:ext cx="3803526" cy="4524315"/>
          </a:xfrm>
          <a:prstGeom prst="rect">
            <a:avLst/>
          </a:prstGeom>
          <a:solidFill>
            <a:srgbClr val="000000">
              <a:alpha val="42000"/>
            </a:srgbClr>
          </a:solidFill>
          <a:ln w="57150">
            <a:noFill/>
          </a:ln>
        </p:spPr>
        <p:txBody>
          <a:bodyPr wrap="square">
            <a:spAutoFit/>
          </a:bodyPr>
          <a:lstStyle/>
          <a:p>
            <a:r>
              <a:rPr lang="en-GB" sz="3200" b="1" dirty="0">
                <a:solidFill>
                  <a:schemeClr val="bg1"/>
                </a:solidFill>
                <a:latin typeface="+mj-lt"/>
              </a:rPr>
              <a:t>Do you have a part time job?</a:t>
            </a:r>
          </a:p>
          <a:p>
            <a:endParaRPr lang="en-GB" sz="2800" b="1" dirty="0">
              <a:solidFill>
                <a:schemeClr val="bg1"/>
              </a:solidFill>
              <a:latin typeface="+mj-lt"/>
            </a:endParaRPr>
          </a:p>
          <a:p>
            <a:r>
              <a:rPr lang="en-GB" sz="2800" dirty="0">
                <a:solidFill>
                  <a:schemeClr val="bg1"/>
                </a:solidFill>
                <a:latin typeface="+mj-lt"/>
                <a:ea typeface="ヒラギノ角ゴ Pro W3" charset="0"/>
              </a:rPr>
              <a:t>Why might two people that both work for the same organisation have different salaries?</a:t>
            </a:r>
          </a:p>
          <a:p>
            <a:r>
              <a:rPr lang="en-GB" sz="2800" dirty="0">
                <a:solidFill>
                  <a:schemeClr val="bg1"/>
                </a:solidFill>
                <a:latin typeface="+mj-lt"/>
                <a:ea typeface="ヒラギノ角ゴ Pro W3" charset="0"/>
              </a:rPr>
              <a:t>Are those reasons justifiable?</a:t>
            </a:r>
          </a:p>
        </p:txBody>
      </p:sp>
    </p:spTree>
    <p:extLst>
      <p:ext uri="{BB962C8B-B14F-4D97-AF65-F5344CB8AC3E}">
        <p14:creationId xmlns:p14="http://schemas.microsoft.com/office/powerpoint/2010/main" val="32605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91FF05A-6198-49C7-9020-3351A09FBA59}"/>
              </a:ext>
            </a:extLst>
          </p:cNvPr>
          <p:cNvGrpSpPr/>
          <p:nvPr/>
        </p:nvGrpSpPr>
        <p:grpSpPr>
          <a:xfrm>
            <a:off x="752513" y="1646812"/>
            <a:ext cx="7638975" cy="3696787"/>
            <a:chOff x="395537" y="1646812"/>
            <a:chExt cx="7638975" cy="3696787"/>
          </a:xfrm>
        </p:grpSpPr>
        <p:sp>
          <p:nvSpPr>
            <p:cNvPr id="4" name="Flowchart: Connector 3">
              <a:extLst>
                <a:ext uri="{FF2B5EF4-FFF2-40B4-BE49-F238E27FC236}">
                  <a16:creationId xmlns:a16="http://schemas.microsoft.com/office/drawing/2014/main" xmlns="" id="{74ADC355-55A3-4C5C-AD0D-FD4A56A51D82}"/>
                </a:ext>
              </a:extLst>
            </p:cNvPr>
            <p:cNvSpPr/>
            <p:nvPr/>
          </p:nvSpPr>
          <p:spPr bwMode="auto">
            <a:xfrm>
              <a:off x="395537" y="1646812"/>
              <a:ext cx="1811110" cy="1782188"/>
            </a:xfrm>
            <a:prstGeom prst="flowChartConnector">
              <a:avLst/>
            </a:prstGeom>
            <a:solidFill>
              <a:schemeClr val="bg1"/>
            </a:solidFill>
            <a:ln w="76200" cap="flat" cmpd="sng" algn="ctr">
              <a:solidFill>
                <a:srgbClr val="E0003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479E"/>
                  </a:solidFill>
                  <a:effectLst/>
                  <a:uLnTx/>
                  <a:uFillTx/>
                  <a:latin typeface="Arial"/>
                  <a:ea typeface="ヒラギノ角ゴ Pro W3" charset="0"/>
                  <a:cs typeface="+mn-cs"/>
                </a:rPr>
                <a:t>£177000</a:t>
              </a:r>
            </a:p>
          </p:txBody>
        </p:sp>
        <p:sp>
          <p:nvSpPr>
            <p:cNvPr id="5" name="Flowchart: Connector 4">
              <a:extLst>
                <a:ext uri="{FF2B5EF4-FFF2-40B4-BE49-F238E27FC236}">
                  <a16:creationId xmlns:a16="http://schemas.microsoft.com/office/drawing/2014/main" xmlns="" id="{5B8E8FC7-783D-4CD5-B503-40EA2DB9790A}"/>
                </a:ext>
              </a:extLst>
            </p:cNvPr>
            <p:cNvSpPr/>
            <p:nvPr/>
          </p:nvSpPr>
          <p:spPr bwMode="auto">
            <a:xfrm>
              <a:off x="2338159" y="1646812"/>
              <a:ext cx="1811110" cy="1782188"/>
            </a:xfrm>
            <a:prstGeom prst="flowChartConnector">
              <a:avLst/>
            </a:prstGeom>
            <a:solidFill>
              <a:schemeClr val="bg1"/>
            </a:solidFill>
            <a:ln w="76200" cap="flat" cmpd="sng" algn="ctr">
              <a:solidFill>
                <a:srgbClr val="E0003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479E"/>
                  </a:solidFill>
                  <a:effectLst/>
                  <a:uLnTx/>
                  <a:uFillTx/>
                  <a:latin typeface="Arial"/>
                  <a:ea typeface="ＭＳ Ｐゴシック" pitchFamily="34" charset="-128"/>
                  <a:cs typeface="+mn-cs"/>
                </a:rPr>
                <a:t>£42000</a:t>
              </a:r>
            </a:p>
          </p:txBody>
        </p:sp>
        <p:sp>
          <p:nvSpPr>
            <p:cNvPr id="6" name="Flowchart: Connector 5">
              <a:extLst>
                <a:ext uri="{FF2B5EF4-FFF2-40B4-BE49-F238E27FC236}">
                  <a16:creationId xmlns:a16="http://schemas.microsoft.com/office/drawing/2014/main" xmlns="" id="{50158D9A-A484-4183-B07F-A2052987730D}"/>
                </a:ext>
              </a:extLst>
            </p:cNvPr>
            <p:cNvSpPr/>
            <p:nvPr/>
          </p:nvSpPr>
          <p:spPr bwMode="auto">
            <a:xfrm>
              <a:off x="4280781" y="1646812"/>
              <a:ext cx="1811110" cy="1782188"/>
            </a:xfrm>
            <a:prstGeom prst="flowChartConnector">
              <a:avLst/>
            </a:prstGeom>
            <a:solidFill>
              <a:schemeClr val="bg1"/>
            </a:solidFill>
            <a:ln w="76200" cap="flat" cmpd="sng" algn="ctr">
              <a:solidFill>
                <a:srgbClr val="E0003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479E"/>
                  </a:solidFill>
                  <a:effectLst/>
                  <a:uLnTx/>
                  <a:uFillTx/>
                  <a:latin typeface="Arial"/>
                  <a:ea typeface="ヒラギノ角ゴ Pro W3" charset="0"/>
                  <a:cs typeface="+mn-cs"/>
                </a:rPr>
                <a:t>£32000</a:t>
              </a:r>
            </a:p>
          </p:txBody>
        </p:sp>
        <p:sp>
          <p:nvSpPr>
            <p:cNvPr id="7" name="Flowchart: Connector 6">
              <a:extLst>
                <a:ext uri="{FF2B5EF4-FFF2-40B4-BE49-F238E27FC236}">
                  <a16:creationId xmlns:a16="http://schemas.microsoft.com/office/drawing/2014/main" xmlns="" id="{D5E83B42-B5EC-4108-BCA1-F6FCBED78547}"/>
                </a:ext>
              </a:extLst>
            </p:cNvPr>
            <p:cNvSpPr/>
            <p:nvPr/>
          </p:nvSpPr>
          <p:spPr bwMode="auto">
            <a:xfrm>
              <a:off x="6223402" y="1646812"/>
              <a:ext cx="1811110" cy="1782188"/>
            </a:xfrm>
            <a:prstGeom prst="flowChartConnector">
              <a:avLst/>
            </a:prstGeom>
            <a:solidFill>
              <a:schemeClr val="bg1"/>
            </a:solidFill>
            <a:ln w="76200" cap="flat" cmpd="sng" algn="ctr">
              <a:solidFill>
                <a:srgbClr val="E0003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479E"/>
                  </a:solidFill>
                  <a:effectLst/>
                  <a:uLnTx/>
                  <a:uFillTx/>
                  <a:latin typeface="Arial"/>
                  <a:ea typeface="ヒラギノ角ゴ Pro W3" charset="0"/>
                  <a:cs typeface="+mn-cs"/>
                </a:rPr>
                <a:t>£18000</a:t>
              </a:r>
            </a:p>
          </p:txBody>
        </p:sp>
        <p:sp>
          <p:nvSpPr>
            <p:cNvPr id="8" name="Flowchart: Connector 7">
              <a:extLst>
                <a:ext uri="{FF2B5EF4-FFF2-40B4-BE49-F238E27FC236}">
                  <a16:creationId xmlns:a16="http://schemas.microsoft.com/office/drawing/2014/main" xmlns="" id="{64167B9A-AE27-4AEC-8957-FF079A9C4A42}"/>
                </a:ext>
              </a:extLst>
            </p:cNvPr>
            <p:cNvSpPr/>
            <p:nvPr/>
          </p:nvSpPr>
          <p:spPr bwMode="auto">
            <a:xfrm>
              <a:off x="6223402" y="3561411"/>
              <a:ext cx="1811110" cy="1782188"/>
            </a:xfrm>
            <a:prstGeom prst="flowChartConnector">
              <a:avLst/>
            </a:prstGeom>
            <a:solidFill>
              <a:schemeClr val="bg1"/>
            </a:solidFill>
            <a:ln w="76200" cap="flat" cmpd="sng" algn="ctr">
              <a:solidFill>
                <a:srgbClr val="E0003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479E"/>
                  </a:solidFill>
                  <a:effectLst/>
                  <a:uLnTx/>
                  <a:uFillTx/>
                  <a:latin typeface="Arial"/>
                  <a:ea typeface="ヒラギノ角ゴ Pro W3" charset="0"/>
                  <a:cs typeface="+mn-cs"/>
                </a:rPr>
                <a:t>£18000</a:t>
              </a:r>
            </a:p>
          </p:txBody>
        </p:sp>
        <p:sp>
          <p:nvSpPr>
            <p:cNvPr id="9" name="Flowchart: Connector 8">
              <a:extLst>
                <a:ext uri="{FF2B5EF4-FFF2-40B4-BE49-F238E27FC236}">
                  <a16:creationId xmlns:a16="http://schemas.microsoft.com/office/drawing/2014/main" xmlns="" id="{14DABC04-6387-4BA9-9A5B-CDFFD8E9C106}"/>
                </a:ext>
              </a:extLst>
            </p:cNvPr>
            <p:cNvSpPr/>
            <p:nvPr/>
          </p:nvSpPr>
          <p:spPr bwMode="auto">
            <a:xfrm>
              <a:off x="4280781" y="3561411"/>
              <a:ext cx="1811110" cy="1782188"/>
            </a:xfrm>
            <a:prstGeom prst="flowChartConnector">
              <a:avLst/>
            </a:prstGeom>
            <a:solidFill>
              <a:schemeClr val="bg1"/>
            </a:solidFill>
            <a:ln w="76200" cap="flat" cmpd="sng" algn="ctr">
              <a:solidFill>
                <a:srgbClr val="E0003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479E"/>
                  </a:solidFill>
                  <a:effectLst/>
                  <a:uLnTx/>
                  <a:uFillTx/>
                  <a:latin typeface="Arial"/>
                  <a:ea typeface="ヒラギノ角ゴ Pro W3" charset="0"/>
                  <a:cs typeface="+mn-cs"/>
                </a:rPr>
                <a:t>£18000</a:t>
              </a:r>
            </a:p>
          </p:txBody>
        </p:sp>
        <p:sp>
          <p:nvSpPr>
            <p:cNvPr id="10" name="Flowchart: Connector 9">
              <a:extLst>
                <a:ext uri="{FF2B5EF4-FFF2-40B4-BE49-F238E27FC236}">
                  <a16:creationId xmlns:a16="http://schemas.microsoft.com/office/drawing/2014/main" xmlns="" id="{01766FC1-9CF5-4803-AD24-EA469C7C9A9D}"/>
                </a:ext>
              </a:extLst>
            </p:cNvPr>
            <p:cNvSpPr/>
            <p:nvPr/>
          </p:nvSpPr>
          <p:spPr bwMode="auto">
            <a:xfrm>
              <a:off x="2338159" y="3561411"/>
              <a:ext cx="1811110" cy="1782188"/>
            </a:xfrm>
            <a:prstGeom prst="flowChartConnector">
              <a:avLst/>
            </a:prstGeom>
            <a:solidFill>
              <a:schemeClr val="bg1"/>
            </a:solidFill>
            <a:ln w="76200" cap="flat" cmpd="sng" algn="ctr">
              <a:solidFill>
                <a:srgbClr val="E0003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479E"/>
                  </a:solidFill>
                  <a:effectLst/>
                  <a:uLnTx/>
                  <a:uFillTx/>
                  <a:latin typeface="Arial"/>
                  <a:ea typeface="ヒラギノ角ゴ Pro W3" charset="0"/>
                  <a:cs typeface="+mn-cs"/>
                </a:rPr>
                <a:t>£24000</a:t>
              </a:r>
            </a:p>
          </p:txBody>
        </p:sp>
        <p:sp>
          <p:nvSpPr>
            <p:cNvPr id="11" name="Flowchart: Connector 10">
              <a:extLst>
                <a:ext uri="{FF2B5EF4-FFF2-40B4-BE49-F238E27FC236}">
                  <a16:creationId xmlns:a16="http://schemas.microsoft.com/office/drawing/2014/main" xmlns="" id="{3E2378DB-1D44-4A86-8EE9-56487CB59C14}"/>
                </a:ext>
              </a:extLst>
            </p:cNvPr>
            <p:cNvSpPr/>
            <p:nvPr/>
          </p:nvSpPr>
          <p:spPr bwMode="auto">
            <a:xfrm>
              <a:off x="395537" y="3561411"/>
              <a:ext cx="1811110" cy="1782188"/>
            </a:xfrm>
            <a:prstGeom prst="flowChartConnector">
              <a:avLst/>
            </a:prstGeom>
            <a:solidFill>
              <a:schemeClr val="bg1"/>
            </a:solidFill>
            <a:ln w="76200" cap="flat" cmpd="sng" algn="ctr">
              <a:solidFill>
                <a:srgbClr val="E0003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479E"/>
                  </a:solidFill>
                  <a:effectLst/>
                  <a:uLnTx/>
                  <a:uFillTx/>
                  <a:latin typeface="Arial"/>
                  <a:ea typeface="ヒラギノ角ゴ Pro W3" charset="0"/>
                  <a:cs typeface="+mn-cs"/>
                </a:rPr>
                <a:t>£16000</a:t>
              </a:r>
            </a:p>
          </p:txBody>
        </p:sp>
      </p:grpSp>
      <p:sp>
        <p:nvSpPr>
          <p:cNvPr id="2" name="TextBox 1">
            <a:extLst>
              <a:ext uri="{FF2B5EF4-FFF2-40B4-BE49-F238E27FC236}">
                <a16:creationId xmlns:a16="http://schemas.microsoft.com/office/drawing/2014/main" xmlns="" id="{806141C7-9539-422B-98B8-7EDA756D5D4D}"/>
              </a:ext>
            </a:extLst>
          </p:cNvPr>
          <p:cNvSpPr txBox="1"/>
          <p:nvPr/>
        </p:nvSpPr>
        <p:spPr>
          <a:xfrm flipH="1">
            <a:off x="798232" y="1052736"/>
            <a:ext cx="754753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a:ea typeface="ＭＳ Ｐゴシック" pitchFamily="34" charset="-128"/>
                <a:cs typeface="+mn-cs"/>
              </a:rPr>
              <a:t>Which number </a:t>
            </a:r>
            <a:r>
              <a:rPr kumimoji="0" lang="en-GB" sz="2400" b="1" i="0" u="none" strike="noStrike" kern="1200" cap="none" spc="0" normalizeH="0" baseline="0" noProof="0" dirty="0" smtClean="0">
                <a:ln>
                  <a:noFill/>
                </a:ln>
                <a:solidFill>
                  <a:srgbClr val="002060"/>
                </a:solidFill>
                <a:effectLst/>
                <a:uLnTx/>
                <a:uFillTx/>
                <a:latin typeface="Arial"/>
                <a:ea typeface="ＭＳ Ｐゴシック" pitchFamily="34" charset="-128"/>
                <a:cs typeface="+mn-cs"/>
              </a:rPr>
              <a:t>summarises </a:t>
            </a:r>
            <a:r>
              <a:rPr kumimoji="0" lang="en-GB" sz="2400" b="1" i="0" u="none" strike="noStrike" kern="1200" cap="none" spc="0" normalizeH="0" baseline="0" noProof="0" dirty="0">
                <a:ln>
                  <a:noFill/>
                </a:ln>
                <a:solidFill>
                  <a:srgbClr val="002060"/>
                </a:solidFill>
                <a:effectLst/>
                <a:uLnTx/>
                <a:uFillTx/>
                <a:latin typeface="Arial"/>
                <a:ea typeface="ＭＳ Ｐゴシック" pitchFamily="34" charset="-128"/>
                <a:cs typeface="+mn-cs"/>
              </a:rPr>
              <a:t>the wages below?</a:t>
            </a:r>
          </a:p>
        </p:txBody>
      </p:sp>
      <p:sp>
        <p:nvSpPr>
          <p:cNvPr id="14" name="TextBox 13">
            <a:extLst>
              <a:ext uri="{FF2B5EF4-FFF2-40B4-BE49-F238E27FC236}">
                <a16:creationId xmlns:a16="http://schemas.microsoft.com/office/drawing/2014/main" xmlns="" id="{060EE52D-E1D4-47B9-AC3D-42D0B4B14D79}"/>
              </a:ext>
            </a:extLst>
          </p:cNvPr>
          <p:cNvSpPr txBox="1"/>
          <p:nvPr/>
        </p:nvSpPr>
        <p:spPr>
          <a:xfrm>
            <a:off x="863656" y="5473316"/>
            <a:ext cx="1224135" cy="830997"/>
          </a:xfrm>
          <a:prstGeom prst="rect">
            <a:avLst/>
          </a:prstGeom>
          <a:solidFill>
            <a:srgbClr val="00479E"/>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ＭＳ Ｐゴシック" pitchFamily="34" charset="-128"/>
                <a:cs typeface="+mn-cs"/>
              </a:rPr>
              <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ＭＳ Ｐゴシック" pitchFamily="34" charset="-128"/>
                <a:cs typeface="+mn-cs"/>
              </a:rPr>
              <a:t>£43125 </a:t>
            </a:r>
          </a:p>
        </p:txBody>
      </p:sp>
      <p:sp>
        <p:nvSpPr>
          <p:cNvPr id="15" name="TextBox 14">
            <a:extLst>
              <a:ext uri="{FF2B5EF4-FFF2-40B4-BE49-F238E27FC236}">
                <a16:creationId xmlns:a16="http://schemas.microsoft.com/office/drawing/2014/main" xmlns="" id="{830E6422-52E9-46B2-92D1-9776B1A7F8D3}"/>
              </a:ext>
            </a:extLst>
          </p:cNvPr>
          <p:cNvSpPr txBox="1"/>
          <p:nvPr/>
        </p:nvSpPr>
        <p:spPr>
          <a:xfrm>
            <a:off x="2263825" y="5473316"/>
            <a:ext cx="1224136" cy="830997"/>
          </a:xfrm>
          <a:prstGeom prst="rect">
            <a:avLst/>
          </a:prstGeom>
          <a:solidFill>
            <a:srgbClr val="00479E"/>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£18000</a:t>
            </a:r>
            <a:endParaRPr kumimoji="0" lang="en-GB" sz="24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17" name="TextBox 16">
            <a:extLst>
              <a:ext uri="{FF2B5EF4-FFF2-40B4-BE49-F238E27FC236}">
                <a16:creationId xmlns:a16="http://schemas.microsoft.com/office/drawing/2014/main" xmlns="" id="{3182ABF0-7A15-47F9-B1BE-AAC4145D5442}"/>
              </a:ext>
            </a:extLst>
          </p:cNvPr>
          <p:cNvSpPr txBox="1"/>
          <p:nvPr/>
        </p:nvSpPr>
        <p:spPr>
          <a:xfrm>
            <a:off x="3663995" y="5473316"/>
            <a:ext cx="1222591" cy="830997"/>
          </a:xfrm>
          <a:prstGeom prst="rect">
            <a:avLst/>
          </a:prstGeom>
          <a:solidFill>
            <a:srgbClr val="00479E"/>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mn-cs"/>
              </a:rPr>
              <a:t>C</a:t>
            </a:r>
            <a:endParaRPr kumimoji="0" lang="en-GB" sz="24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£21000</a:t>
            </a:r>
            <a:endParaRPr kumimoji="0" lang="en-GB" sz="24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18" name="TextBox 17">
            <a:extLst>
              <a:ext uri="{FF2B5EF4-FFF2-40B4-BE49-F238E27FC236}">
                <a16:creationId xmlns:a16="http://schemas.microsoft.com/office/drawing/2014/main" xmlns="" id="{A75D5144-9EF5-4FC6-AA13-20B55E7013CA}"/>
              </a:ext>
            </a:extLst>
          </p:cNvPr>
          <p:cNvSpPr txBox="1"/>
          <p:nvPr/>
        </p:nvSpPr>
        <p:spPr>
          <a:xfrm>
            <a:off x="5056913" y="5473317"/>
            <a:ext cx="1391954" cy="830997"/>
          </a:xfrm>
          <a:prstGeom prst="rect">
            <a:avLst/>
          </a:prstGeom>
          <a:solidFill>
            <a:srgbClr val="00479E"/>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mn-cs"/>
              </a:rPr>
              <a:t>D</a:t>
            </a:r>
            <a:endParaRPr kumimoji="0" lang="en-GB" sz="24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£161000</a:t>
            </a:r>
            <a:endParaRPr kumimoji="0" lang="en-GB" sz="24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
        <p:nvSpPr>
          <p:cNvPr id="19" name="TextBox 18">
            <a:extLst>
              <a:ext uri="{FF2B5EF4-FFF2-40B4-BE49-F238E27FC236}">
                <a16:creationId xmlns:a16="http://schemas.microsoft.com/office/drawing/2014/main" xmlns="" id="{C3DEFCB9-C970-45FF-80E7-98324E71A1D2}"/>
              </a:ext>
            </a:extLst>
          </p:cNvPr>
          <p:cNvSpPr txBox="1"/>
          <p:nvPr/>
        </p:nvSpPr>
        <p:spPr>
          <a:xfrm>
            <a:off x="6619194" y="5473318"/>
            <a:ext cx="1391954" cy="830997"/>
          </a:xfrm>
          <a:prstGeom prst="rect">
            <a:avLst/>
          </a:prstGeom>
          <a:solidFill>
            <a:srgbClr val="00479E"/>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mn-cs"/>
              </a:rPr>
              <a:t>E</a:t>
            </a:r>
            <a:endParaRPr kumimoji="0" lang="en-GB" sz="24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None… </a:t>
            </a:r>
            <a:endParaRPr kumimoji="0" lang="en-GB" sz="2400" b="1" i="0" u="none" strike="noStrike" kern="1200" cap="none" spc="0" normalizeH="0" baseline="0" noProof="0" dirty="0">
              <a:ln>
                <a:noFill/>
              </a:ln>
              <a:solidFill>
                <a:prstClr val="white"/>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208583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0" y="764704"/>
            <a:ext cx="8407359" cy="5629275"/>
          </a:xfrm>
          <a:prstGeom prst="rect">
            <a:avLst/>
          </a:prstGeom>
        </p:spPr>
      </p:pic>
      <p:sp>
        <p:nvSpPr>
          <p:cNvPr id="2" name="Rectangle 1"/>
          <p:cNvSpPr/>
          <p:nvPr/>
        </p:nvSpPr>
        <p:spPr>
          <a:xfrm>
            <a:off x="1475656" y="217853"/>
            <a:ext cx="6984775" cy="523220"/>
          </a:xfrm>
          <a:prstGeom prst="rect">
            <a:avLst/>
          </a:prstGeom>
        </p:spPr>
        <p:txBody>
          <a:bodyPr wrap="square">
            <a:spAutoFit/>
          </a:bodyPr>
          <a:lstStyle/>
          <a:p>
            <a:r>
              <a:rPr lang="en-GB" sz="2800" dirty="0">
                <a:solidFill>
                  <a:srgbClr val="002060"/>
                </a:solidFill>
                <a:latin typeface="Arial" panose="020B0604020202020204" pitchFamily="34" charset="0"/>
                <a:ea typeface="Times New Roman" panose="02020603050405020304" pitchFamily="18" charset="0"/>
              </a:rPr>
              <a:t>What do you think this graph shows</a:t>
            </a:r>
            <a:r>
              <a:rPr lang="en-GB" sz="2800" dirty="0" smtClean="0">
                <a:solidFill>
                  <a:srgbClr val="002060"/>
                </a:solidFill>
                <a:latin typeface="Arial" panose="020B0604020202020204" pitchFamily="34" charset="0"/>
                <a:ea typeface="Times New Roman" panose="02020603050405020304" pitchFamily="18" charset="0"/>
              </a:rPr>
              <a:t>? </a:t>
            </a:r>
            <a:endParaRPr lang="en-GB" sz="2800" dirty="0"/>
          </a:p>
        </p:txBody>
      </p:sp>
      <p:sp>
        <p:nvSpPr>
          <p:cNvPr id="3" name="Rectangle 2"/>
          <p:cNvSpPr/>
          <p:nvPr/>
        </p:nvSpPr>
        <p:spPr>
          <a:xfrm>
            <a:off x="70912" y="202911"/>
            <a:ext cx="9577064" cy="523220"/>
          </a:xfrm>
          <a:prstGeom prst="rect">
            <a:avLst/>
          </a:prstGeom>
        </p:spPr>
        <p:txBody>
          <a:bodyPr wrap="square">
            <a:spAutoFit/>
          </a:bodyPr>
          <a:lstStyle/>
          <a:p>
            <a:r>
              <a:rPr lang="en-GB" sz="2700" dirty="0">
                <a:solidFill>
                  <a:srgbClr val="002060"/>
                </a:solidFill>
                <a:latin typeface="Arial" panose="020B0604020202020204" pitchFamily="34" charset="0"/>
                <a:ea typeface="Times New Roman" panose="02020603050405020304" pitchFamily="18" charset="0"/>
              </a:rPr>
              <a:t>What do you think the red/orange and blue dots represent?</a:t>
            </a:r>
            <a:endParaRPr lang="en-GB" sz="2700" dirty="0"/>
          </a:p>
        </p:txBody>
      </p:sp>
      <p:sp>
        <p:nvSpPr>
          <p:cNvPr id="5" name="Rectangle 4"/>
          <p:cNvSpPr/>
          <p:nvPr/>
        </p:nvSpPr>
        <p:spPr>
          <a:xfrm>
            <a:off x="3293432" y="6327959"/>
            <a:ext cx="5166999" cy="523220"/>
          </a:xfrm>
          <a:prstGeom prst="rect">
            <a:avLst/>
          </a:prstGeom>
        </p:spPr>
        <p:txBody>
          <a:bodyPr wrap="square">
            <a:spAutoFit/>
          </a:bodyPr>
          <a:lstStyle/>
          <a:p>
            <a:r>
              <a:rPr lang="en-GB" sz="2800" dirty="0" smtClean="0">
                <a:solidFill>
                  <a:srgbClr val="002060"/>
                </a:solidFill>
                <a:latin typeface="Arial" panose="020B0604020202020204" pitchFamily="34" charset="0"/>
                <a:ea typeface="Times New Roman" panose="02020603050405020304" pitchFamily="18" charset="0"/>
              </a:rPr>
              <a:t>How could you label this scale?</a:t>
            </a:r>
            <a:endParaRPr lang="en-GB" sz="2800" dirty="0"/>
          </a:p>
        </p:txBody>
      </p:sp>
      <p:sp>
        <p:nvSpPr>
          <p:cNvPr id="6" name="Rectangle 5"/>
          <p:cNvSpPr/>
          <p:nvPr/>
        </p:nvSpPr>
        <p:spPr>
          <a:xfrm>
            <a:off x="931808" y="202911"/>
            <a:ext cx="8072470" cy="523220"/>
          </a:xfrm>
          <a:prstGeom prst="rect">
            <a:avLst/>
          </a:prstGeom>
        </p:spPr>
        <p:txBody>
          <a:bodyPr wrap="square">
            <a:spAutoFit/>
          </a:bodyPr>
          <a:lstStyle/>
          <a:p>
            <a:r>
              <a:rPr lang="en-GB" sz="2800" dirty="0">
                <a:solidFill>
                  <a:srgbClr val="002060"/>
                </a:solidFill>
                <a:latin typeface="Arial" panose="020B0604020202020204" pitchFamily="34" charset="0"/>
                <a:ea typeface="Times New Roman" panose="02020603050405020304" pitchFamily="18" charset="0"/>
              </a:rPr>
              <a:t>What do you think the percentages represent?</a:t>
            </a:r>
            <a:endParaRPr lang="en-GB" sz="2800" dirty="0"/>
          </a:p>
        </p:txBody>
      </p:sp>
      <p:sp>
        <p:nvSpPr>
          <p:cNvPr id="7" name="Rectangle 6"/>
          <p:cNvSpPr/>
          <p:nvPr/>
        </p:nvSpPr>
        <p:spPr>
          <a:xfrm>
            <a:off x="99512" y="237441"/>
            <a:ext cx="9054752" cy="461665"/>
          </a:xfrm>
          <a:prstGeom prst="rect">
            <a:avLst/>
          </a:prstGeom>
        </p:spPr>
        <p:txBody>
          <a:bodyPr wrap="square">
            <a:spAutoFit/>
          </a:bodyPr>
          <a:lstStyle/>
          <a:p>
            <a:r>
              <a:rPr lang="en-GB" dirty="0">
                <a:solidFill>
                  <a:srgbClr val="002060"/>
                </a:solidFill>
                <a:latin typeface="Arial" panose="020B0604020202020204" pitchFamily="34" charset="0"/>
                <a:ea typeface="Times New Roman" panose="02020603050405020304" pitchFamily="18" charset="0"/>
              </a:rPr>
              <a:t>Why are Chefs and Nurses the same % but in different positions? </a:t>
            </a:r>
            <a:endParaRPr lang="en-GB" dirty="0"/>
          </a:p>
        </p:txBody>
      </p:sp>
      <p:sp>
        <p:nvSpPr>
          <p:cNvPr id="8" name="Rectangle 7"/>
          <p:cNvSpPr/>
          <p:nvPr/>
        </p:nvSpPr>
        <p:spPr>
          <a:xfrm>
            <a:off x="2725624" y="3579341"/>
            <a:ext cx="6174431" cy="461665"/>
          </a:xfrm>
          <a:prstGeom prst="rect">
            <a:avLst/>
          </a:prstGeom>
        </p:spPr>
        <p:txBody>
          <a:bodyPr wrap="square">
            <a:spAutoFit/>
          </a:bodyPr>
          <a:lstStyle/>
          <a:p>
            <a:r>
              <a:rPr lang="en-GB" dirty="0">
                <a:solidFill>
                  <a:srgbClr val="002060"/>
                </a:solidFill>
                <a:latin typeface="Arial" panose="020B0604020202020204" pitchFamily="34" charset="0"/>
                <a:ea typeface="Times New Roman" panose="02020603050405020304" pitchFamily="18" charset="0"/>
              </a:rPr>
              <a:t>What does a negative percentage mean? </a:t>
            </a:r>
            <a:endParaRPr lang="en-GB" dirty="0"/>
          </a:p>
        </p:txBody>
      </p:sp>
      <p:sp>
        <p:nvSpPr>
          <p:cNvPr id="9" name="Rectangle 8"/>
          <p:cNvSpPr/>
          <p:nvPr/>
        </p:nvSpPr>
        <p:spPr>
          <a:xfrm>
            <a:off x="4455199" y="6320432"/>
            <a:ext cx="3223959" cy="523220"/>
          </a:xfrm>
          <a:prstGeom prst="rect">
            <a:avLst/>
          </a:prstGeom>
        </p:spPr>
        <p:txBody>
          <a:bodyPr wrap="none">
            <a:spAutoFit/>
          </a:bodyPr>
          <a:lstStyle/>
          <a:p>
            <a:pPr>
              <a:spcAft>
                <a:spcPts val="0"/>
              </a:spcAft>
            </a:pPr>
            <a:r>
              <a:rPr lang="en-GB"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Median Hourly Pay</a:t>
            </a:r>
            <a:endParaRPr lang="en-GB" sz="32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456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6" grpId="0"/>
      <p:bldP spid="6" grpId="1"/>
      <p:bldP spid="7" grpId="0"/>
      <p:bldP spid="7" grpId="1"/>
      <p:bldP spid="8" grpId="0"/>
      <p:bldP spid="8"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TextBox 2"/>
          <p:cNvSpPr txBox="1"/>
          <p:nvPr/>
        </p:nvSpPr>
        <p:spPr>
          <a:xfrm>
            <a:off x="971600" y="548680"/>
            <a:ext cx="7200800" cy="584775"/>
          </a:xfrm>
          <a:prstGeom prst="rect">
            <a:avLst/>
          </a:prstGeom>
          <a:noFill/>
        </p:spPr>
        <p:txBody>
          <a:bodyPr wrap="square" rtlCol="0">
            <a:spAutoFit/>
          </a:bodyPr>
          <a:lstStyle/>
          <a:p>
            <a:r>
              <a:rPr lang="en-GB" sz="3200" dirty="0" smtClean="0">
                <a:solidFill>
                  <a:schemeClr val="bg1"/>
                </a:solidFill>
                <a:latin typeface="+mn-lt"/>
              </a:rPr>
              <a:t>I need to be honest with you…. </a:t>
            </a:r>
            <a:endParaRPr lang="en-GB" sz="3200" dirty="0">
              <a:solidFill>
                <a:schemeClr val="bg1"/>
              </a:solidFill>
              <a:latin typeface="+mn-lt"/>
            </a:endParaRPr>
          </a:p>
        </p:txBody>
      </p:sp>
      <p:sp>
        <p:nvSpPr>
          <p:cNvPr id="4" name="TextBox 3"/>
          <p:cNvSpPr txBox="1"/>
          <p:nvPr/>
        </p:nvSpPr>
        <p:spPr>
          <a:xfrm>
            <a:off x="945435" y="1753578"/>
            <a:ext cx="7200800" cy="1200329"/>
          </a:xfrm>
          <a:prstGeom prst="rect">
            <a:avLst/>
          </a:prstGeom>
          <a:noFill/>
        </p:spPr>
        <p:txBody>
          <a:bodyPr wrap="square" rtlCol="0">
            <a:spAutoFit/>
          </a:bodyPr>
          <a:lstStyle/>
          <a:p>
            <a:pPr algn="ctr"/>
            <a:r>
              <a:rPr lang="en-GB" sz="3600" dirty="0" smtClean="0">
                <a:solidFill>
                  <a:schemeClr val="bg1"/>
                </a:solidFill>
                <a:latin typeface="+mn-lt"/>
              </a:rPr>
              <a:t>This is NOT a representative sample!</a:t>
            </a:r>
            <a:endParaRPr lang="en-GB" sz="3600" dirty="0">
              <a:solidFill>
                <a:schemeClr val="bg1"/>
              </a:solidFill>
              <a:latin typeface="+mn-lt"/>
            </a:endParaRPr>
          </a:p>
        </p:txBody>
      </p:sp>
      <p:sp>
        <p:nvSpPr>
          <p:cNvPr id="5" name="TextBox 4"/>
          <p:cNvSpPr txBox="1"/>
          <p:nvPr/>
        </p:nvSpPr>
        <p:spPr>
          <a:xfrm>
            <a:off x="1009888" y="4951023"/>
            <a:ext cx="7200800" cy="1569660"/>
          </a:xfrm>
          <a:prstGeom prst="rect">
            <a:avLst/>
          </a:prstGeom>
          <a:noFill/>
        </p:spPr>
        <p:txBody>
          <a:bodyPr wrap="square" rtlCol="0">
            <a:spAutoFit/>
          </a:bodyPr>
          <a:lstStyle/>
          <a:p>
            <a:pPr algn="ctr"/>
            <a:r>
              <a:rPr lang="en-GB" sz="3200" dirty="0" smtClean="0">
                <a:solidFill>
                  <a:schemeClr val="bg1"/>
                </a:solidFill>
                <a:latin typeface="+mn-lt"/>
              </a:rPr>
              <a:t>What do you think the gender pay gap is across all full time employees in the UK?  </a:t>
            </a:r>
            <a:endParaRPr lang="en-GB" sz="3200" dirty="0">
              <a:solidFill>
                <a:schemeClr val="bg1"/>
              </a:solidFill>
              <a:latin typeface="+mn-lt"/>
            </a:endParaRPr>
          </a:p>
        </p:txBody>
      </p:sp>
      <p:sp>
        <p:nvSpPr>
          <p:cNvPr id="6" name="TextBox 5"/>
          <p:cNvSpPr txBox="1"/>
          <p:nvPr/>
        </p:nvSpPr>
        <p:spPr>
          <a:xfrm>
            <a:off x="1009888" y="3398636"/>
            <a:ext cx="7200800" cy="1077218"/>
          </a:xfrm>
          <a:prstGeom prst="rect">
            <a:avLst/>
          </a:prstGeom>
          <a:noFill/>
        </p:spPr>
        <p:txBody>
          <a:bodyPr wrap="square" rtlCol="0">
            <a:spAutoFit/>
          </a:bodyPr>
          <a:lstStyle/>
          <a:p>
            <a:pPr algn="ctr"/>
            <a:r>
              <a:rPr lang="en-GB" sz="3200" dirty="0" smtClean="0">
                <a:solidFill>
                  <a:schemeClr val="bg1"/>
                </a:solidFill>
                <a:latin typeface="+mn-lt"/>
              </a:rPr>
              <a:t>Interested in a particular job? Explore </a:t>
            </a:r>
            <a:r>
              <a:rPr lang="en-GB" sz="3200" dirty="0" smtClean="0">
                <a:solidFill>
                  <a:schemeClr val="bg1"/>
                </a:solidFill>
                <a:latin typeface="+mn-lt"/>
                <a:hlinkClick r:id="rId3"/>
              </a:rPr>
              <a:t>figure 5</a:t>
            </a:r>
            <a:r>
              <a:rPr lang="en-GB" sz="3200" dirty="0" smtClean="0">
                <a:solidFill>
                  <a:schemeClr val="bg1"/>
                </a:solidFill>
                <a:latin typeface="+mn-lt"/>
              </a:rPr>
              <a:t>.</a:t>
            </a:r>
            <a:endParaRPr lang="en-GB" sz="3200" dirty="0">
              <a:solidFill>
                <a:schemeClr val="bg1"/>
              </a:solidFill>
              <a:latin typeface="+mn-lt"/>
            </a:endParaRPr>
          </a:p>
        </p:txBody>
      </p:sp>
    </p:spTree>
    <p:extLst>
      <p:ext uri="{BB962C8B-B14F-4D97-AF65-F5344CB8AC3E}">
        <p14:creationId xmlns:p14="http://schemas.microsoft.com/office/powerpoint/2010/main" val="9318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313386"/>
            <a:ext cx="9144000" cy="3046988"/>
          </a:xfrm>
          <a:prstGeom prst="rect">
            <a:avLst/>
          </a:prstGeom>
          <a:noFill/>
        </p:spPr>
        <p:txBody>
          <a:bodyPr wrap="square" rtlCol="0">
            <a:spAutoFit/>
          </a:bodyPr>
          <a:lstStyle/>
          <a:p>
            <a:pPr algn="ctr"/>
            <a:r>
              <a:rPr lang="en-GB" sz="4800" b="1" dirty="0">
                <a:latin typeface="+mn-lt"/>
              </a:rPr>
              <a:t>“The gender pay gap fell to 8.6% among full-time employees in 2018”</a:t>
            </a:r>
          </a:p>
          <a:p>
            <a:pPr algn="ctr"/>
            <a:endParaRPr lang="en-GB" sz="4800" dirty="0">
              <a:latin typeface="+mn-lt"/>
            </a:endParaRPr>
          </a:p>
        </p:txBody>
      </p:sp>
      <p:sp>
        <p:nvSpPr>
          <p:cNvPr id="5" name="TextBox 4"/>
          <p:cNvSpPr txBox="1"/>
          <p:nvPr/>
        </p:nvSpPr>
        <p:spPr>
          <a:xfrm>
            <a:off x="1691680" y="5949280"/>
            <a:ext cx="6408712" cy="584775"/>
          </a:xfrm>
          <a:prstGeom prst="rect">
            <a:avLst/>
          </a:prstGeom>
          <a:noFill/>
        </p:spPr>
        <p:txBody>
          <a:bodyPr wrap="square" rtlCol="0">
            <a:spAutoFit/>
          </a:bodyPr>
          <a:lstStyle/>
          <a:p>
            <a:r>
              <a:rPr lang="en-GB" sz="3200" dirty="0" smtClean="0">
                <a:latin typeface="+mn-lt"/>
              </a:rPr>
              <a:t>What do you think this means?</a:t>
            </a:r>
            <a:endParaRPr lang="en-GB" sz="3200" dirty="0">
              <a:latin typeface="+mn-lt"/>
            </a:endParaRPr>
          </a:p>
        </p:txBody>
      </p:sp>
      <p:sp>
        <p:nvSpPr>
          <p:cNvPr id="6" name="TextBox 5"/>
          <p:cNvSpPr txBox="1"/>
          <p:nvPr/>
        </p:nvSpPr>
        <p:spPr>
          <a:xfrm>
            <a:off x="179512" y="5980057"/>
            <a:ext cx="9937104" cy="523220"/>
          </a:xfrm>
          <a:prstGeom prst="rect">
            <a:avLst/>
          </a:prstGeom>
          <a:noFill/>
        </p:spPr>
        <p:txBody>
          <a:bodyPr wrap="square" rtlCol="0">
            <a:spAutoFit/>
          </a:bodyPr>
          <a:lstStyle/>
          <a:p>
            <a:r>
              <a:rPr lang="en-GB" sz="2800" dirty="0" smtClean="0">
                <a:latin typeface="+mn-lt"/>
              </a:rPr>
              <a:t>Women earn 8.6% less per hour, on average, than men.</a:t>
            </a:r>
            <a:endParaRPr lang="en-GB" sz="2800"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2936"/>
            <a:ext cx="9144000" cy="2781299"/>
          </a:xfrm>
          <a:prstGeom prst="rect">
            <a:avLst/>
          </a:prstGeom>
        </p:spPr>
      </p:pic>
    </p:spTree>
    <p:extLst>
      <p:ext uri="{BB962C8B-B14F-4D97-AF65-F5344CB8AC3E}">
        <p14:creationId xmlns:p14="http://schemas.microsoft.com/office/powerpoint/2010/main" val="66365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1187624" y="1412776"/>
            <a:ext cx="6624736" cy="1200329"/>
          </a:xfrm>
          <a:prstGeom prst="rect">
            <a:avLst/>
          </a:prstGeom>
          <a:noFill/>
        </p:spPr>
        <p:txBody>
          <a:bodyPr wrap="square" rtlCol="0">
            <a:spAutoFit/>
          </a:bodyPr>
          <a:lstStyle/>
          <a:p>
            <a:pPr algn="ctr"/>
            <a:r>
              <a:rPr lang="en-GB" sz="3600" dirty="0" smtClean="0">
                <a:solidFill>
                  <a:schemeClr val="bg1"/>
                </a:solidFill>
                <a:latin typeface="+mn-lt"/>
              </a:rPr>
              <a:t>How monkeys respond to unequal pay </a:t>
            </a:r>
            <a:r>
              <a:rPr lang="en-GB" sz="3600" dirty="0" smtClean="0">
                <a:solidFill>
                  <a:schemeClr val="bg1"/>
                </a:solidFill>
                <a:latin typeface="+mn-lt"/>
                <a:hlinkClick r:id="rId3"/>
              </a:rPr>
              <a:t>video</a:t>
            </a:r>
            <a:endParaRPr lang="en-GB" sz="3600" dirty="0">
              <a:solidFill>
                <a:schemeClr val="bg1"/>
              </a:solidFill>
              <a:latin typeface="+mn-lt"/>
            </a:endParaRPr>
          </a:p>
        </p:txBody>
      </p:sp>
    </p:spTree>
    <p:extLst>
      <p:ext uri="{BB962C8B-B14F-4D97-AF65-F5344CB8AC3E}">
        <p14:creationId xmlns:p14="http://schemas.microsoft.com/office/powerpoint/2010/main" val="436294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0992" y="53918"/>
            <a:ext cx="9073008" cy="2308324"/>
          </a:xfrm>
          <a:prstGeom prst="rect">
            <a:avLst/>
          </a:prstGeom>
          <a:noFill/>
        </p:spPr>
        <p:txBody>
          <a:bodyPr wrap="square" rtlCol="0">
            <a:spAutoFit/>
          </a:bodyPr>
          <a:lstStyle/>
          <a:p>
            <a:r>
              <a:rPr lang="en-GB" sz="3600" b="1" dirty="0">
                <a:latin typeface="+mj-lt"/>
              </a:rPr>
              <a:t>Actuaries, Economists and Statisticians</a:t>
            </a:r>
          </a:p>
          <a:p>
            <a:r>
              <a:rPr lang="en-GB" sz="3600" b="1" dirty="0">
                <a:latin typeface="+mj-lt"/>
              </a:rPr>
              <a:t>Women</a:t>
            </a:r>
            <a:r>
              <a:rPr lang="en-GB" sz="3600" dirty="0">
                <a:latin typeface="+mj-lt"/>
              </a:rPr>
              <a:t> earn a median salary of £21.55 p/hr</a:t>
            </a:r>
          </a:p>
          <a:p>
            <a:r>
              <a:rPr lang="en-GB" sz="3600" b="1" dirty="0">
                <a:latin typeface="+mj-lt"/>
              </a:rPr>
              <a:t>Men</a:t>
            </a:r>
            <a:r>
              <a:rPr lang="en-GB" sz="3600" dirty="0">
                <a:latin typeface="+mj-lt"/>
              </a:rPr>
              <a:t> earn a median salary of £24.71 p/hr</a:t>
            </a:r>
          </a:p>
        </p:txBody>
      </p:sp>
      <p:sp>
        <p:nvSpPr>
          <p:cNvPr id="2" name="Rectangle 1"/>
          <p:cNvSpPr/>
          <p:nvPr/>
        </p:nvSpPr>
        <p:spPr>
          <a:xfrm>
            <a:off x="0" y="5666761"/>
            <a:ext cx="9131360" cy="523220"/>
          </a:xfrm>
          <a:prstGeom prst="rect">
            <a:avLst/>
          </a:prstGeom>
        </p:spPr>
        <p:txBody>
          <a:bodyPr wrap="square">
            <a:spAutoFit/>
          </a:bodyPr>
          <a:lstStyle/>
          <a:p>
            <a:pPr algn="ctr"/>
            <a:r>
              <a:rPr lang="en-GB" sz="2800" dirty="0" smtClean="0">
                <a:solidFill>
                  <a:srgbClr val="002060"/>
                </a:solidFill>
                <a:latin typeface="Arial" panose="020B0604020202020204" pitchFamily="34" charset="0"/>
                <a:ea typeface="Times New Roman" panose="02020603050405020304" pitchFamily="18" charset="0"/>
              </a:rPr>
              <a:t>What about over a working lifetime?</a:t>
            </a:r>
            <a:endParaRPr lang="en-GB" sz="2800" dirty="0"/>
          </a:p>
        </p:txBody>
      </p:sp>
      <p:sp>
        <p:nvSpPr>
          <p:cNvPr id="6" name="Rectangle 5"/>
          <p:cNvSpPr/>
          <p:nvPr/>
        </p:nvSpPr>
        <p:spPr>
          <a:xfrm>
            <a:off x="0" y="5143541"/>
            <a:ext cx="9131360" cy="523220"/>
          </a:xfrm>
          <a:prstGeom prst="rect">
            <a:avLst/>
          </a:prstGeom>
        </p:spPr>
        <p:txBody>
          <a:bodyPr wrap="square">
            <a:spAutoFit/>
          </a:bodyPr>
          <a:lstStyle/>
          <a:p>
            <a:r>
              <a:rPr lang="en-GB" sz="2800" dirty="0" smtClean="0">
                <a:solidFill>
                  <a:srgbClr val="002060"/>
                </a:solidFill>
                <a:latin typeface="Arial" panose="020B0604020202020204" pitchFamily="34" charset="0"/>
                <a:ea typeface="Times New Roman" panose="02020603050405020304" pitchFamily="18" charset="0"/>
              </a:rPr>
              <a:t>Estimate </a:t>
            </a:r>
            <a:r>
              <a:rPr lang="en-GB" sz="2800" dirty="0">
                <a:solidFill>
                  <a:srgbClr val="002060"/>
                </a:solidFill>
                <a:latin typeface="Arial" panose="020B0604020202020204" pitchFamily="34" charset="0"/>
                <a:ea typeface="Times New Roman" panose="02020603050405020304" pitchFamily="18" charset="0"/>
              </a:rPr>
              <a:t>the difference this would result in annual salary</a:t>
            </a:r>
            <a:endParaRPr lang="en-GB" sz="2800" dirty="0"/>
          </a:p>
        </p:txBody>
      </p:sp>
      <p:sp>
        <p:nvSpPr>
          <p:cNvPr id="7" name="Rectangle 6"/>
          <p:cNvSpPr/>
          <p:nvPr/>
        </p:nvSpPr>
        <p:spPr>
          <a:xfrm>
            <a:off x="12640" y="6208043"/>
            <a:ext cx="9131360" cy="523220"/>
          </a:xfrm>
          <a:prstGeom prst="rect">
            <a:avLst/>
          </a:prstGeom>
        </p:spPr>
        <p:txBody>
          <a:bodyPr wrap="square">
            <a:spAutoFit/>
          </a:bodyPr>
          <a:lstStyle/>
          <a:p>
            <a:pPr algn="ctr"/>
            <a:r>
              <a:rPr lang="en-GB" sz="2800" dirty="0" smtClean="0">
                <a:solidFill>
                  <a:srgbClr val="002060"/>
                </a:solidFill>
                <a:latin typeface="Arial" panose="020B0604020202020204" pitchFamily="34" charset="0"/>
              </a:rPr>
              <a:t>What if you considered tax and National Insurance?</a:t>
            </a:r>
            <a:endParaRPr lang="en-GB"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42"/>
            <a:ext cx="9144000" cy="2781299"/>
          </a:xfrm>
          <a:prstGeom prst="rect">
            <a:avLst/>
          </a:prstGeom>
        </p:spPr>
      </p:pic>
    </p:spTree>
    <p:extLst>
      <p:ext uri="{BB962C8B-B14F-4D97-AF65-F5344CB8AC3E}">
        <p14:creationId xmlns:p14="http://schemas.microsoft.com/office/powerpoint/2010/main" val="12337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707886"/>
          </a:xfrm>
        </p:spPr>
        <p:txBody>
          <a:bodyPr/>
          <a:lstStyle/>
          <a:p>
            <a:r>
              <a:rPr lang="en-GB" sz="4000" dirty="0"/>
              <a:t>Why study Maths after GCSE?</a:t>
            </a:r>
          </a:p>
        </p:txBody>
      </p:sp>
      <p:sp>
        <p:nvSpPr>
          <p:cNvPr id="37891" name="Rectangle 3"/>
          <p:cNvSpPr>
            <a:spLocks noGrp="1" noChangeArrowheads="1"/>
          </p:cNvSpPr>
          <p:nvPr>
            <p:ph idx="1"/>
          </p:nvPr>
        </p:nvSpPr>
        <p:spPr>
          <a:xfrm>
            <a:off x="467544" y="1876441"/>
            <a:ext cx="8892480" cy="3856815"/>
          </a:xfrm>
        </p:spPr>
        <p:txBody>
          <a:bodyPr>
            <a:normAutofit fontScale="92500" lnSpcReduction="10000"/>
          </a:bodyPr>
          <a:lstStyle/>
          <a:p>
            <a:pPr eaLnBrk="1" hangingPunct="1">
              <a:spcAft>
                <a:spcPct val="20000"/>
              </a:spcAft>
              <a:buClr>
                <a:srgbClr val="E00034"/>
              </a:buClr>
              <a:defRPr/>
            </a:pPr>
            <a:r>
              <a:rPr lang="en-GB" altLang="en-US" sz="2600" dirty="0"/>
              <a:t>Stimulating and challenging courses; </a:t>
            </a:r>
          </a:p>
          <a:p>
            <a:pPr eaLnBrk="1" hangingPunct="1">
              <a:spcAft>
                <a:spcPct val="20000"/>
              </a:spcAft>
              <a:buClr>
                <a:srgbClr val="E00034"/>
              </a:buClr>
              <a:defRPr/>
            </a:pPr>
            <a:r>
              <a:rPr lang="en-GB" altLang="en-US" sz="2600" dirty="0"/>
              <a:t>Increase knowledge and understanding of  mathematical techniques and their applications;</a:t>
            </a:r>
          </a:p>
          <a:p>
            <a:pPr eaLnBrk="1" hangingPunct="1">
              <a:spcAft>
                <a:spcPct val="20000"/>
              </a:spcAft>
              <a:buClr>
                <a:srgbClr val="E00034"/>
              </a:buClr>
              <a:defRPr/>
            </a:pPr>
            <a:r>
              <a:rPr lang="en-GB" altLang="en-US" sz="2600" dirty="0"/>
              <a:t>Support the study of other A levels;</a:t>
            </a:r>
          </a:p>
          <a:p>
            <a:pPr>
              <a:spcAft>
                <a:spcPct val="20000"/>
              </a:spcAft>
              <a:buClr>
                <a:srgbClr val="E00034"/>
              </a:buClr>
              <a:defRPr/>
            </a:pPr>
            <a:r>
              <a:rPr lang="en-GB" altLang="en-US" sz="2600" dirty="0"/>
              <a:t>Develop key employability skills such as problem-solving, logical reasoning, communication and resilience;</a:t>
            </a:r>
          </a:p>
          <a:p>
            <a:pPr eaLnBrk="1" hangingPunct="1">
              <a:spcAft>
                <a:spcPct val="20000"/>
              </a:spcAft>
              <a:buClr>
                <a:srgbClr val="E00034"/>
              </a:buClr>
              <a:defRPr/>
            </a:pPr>
            <a:r>
              <a:rPr lang="en-GB" altLang="en-US" sz="2600" dirty="0"/>
              <a:t>Excellent preparation for a wide range of university courses;</a:t>
            </a:r>
          </a:p>
          <a:p>
            <a:pPr eaLnBrk="1" hangingPunct="1">
              <a:spcAft>
                <a:spcPct val="20000"/>
              </a:spcAft>
              <a:buClr>
                <a:srgbClr val="E00034"/>
              </a:buClr>
              <a:defRPr/>
            </a:pPr>
            <a:r>
              <a:rPr lang="en-GB" altLang="en-US" sz="2600" dirty="0"/>
              <a:t>Leads to versatile qualifications that are well-respected by employers and higher education.</a:t>
            </a:r>
          </a:p>
        </p:txBody>
      </p:sp>
    </p:spTree>
    <p:extLst>
      <p:ext uri="{BB962C8B-B14F-4D97-AF65-F5344CB8AC3E}">
        <p14:creationId xmlns:p14="http://schemas.microsoft.com/office/powerpoint/2010/main" val="3883108840"/>
      </p:ext>
    </p:extLst>
  </p:cSld>
  <p:clrMapOvr>
    <a:masterClrMapping/>
  </p:clrMapOvr>
  <p:transition/>
</p:sld>
</file>

<file path=ppt/theme/theme1.xml><?xml version="1.0" encoding="utf-8"?>
<a:theme xmlns:a="http://schemas.openxmlformats.org/drawingml/2006/main" name="Blank Presentation">
  <a:themeElements>
    <a:clrScheme name="AMSP">
      <a:dk1>
        <a:srgbClr val="002147"/>
      </a:dk1>
      <a:lt1>
        <a:sysClr val="window" lastClr="FFFFFF"/>
      </a:lt1>
      <a:dk2>
        <a:srgbClr val="E00034"/>
      </a:dk2>
      <a:lt2>
        <a:srgbClr val="FCAF17"/>
      </a:lt2>
      <a:accent1>
        <a:srgbClr val="E00034"/>
      </a:accent1>
      <a:accent2>
        <a:srgbClr val="FCAF17"/>
      </a:accent2>
      <a:accent3>
        <a:srgbClr val="002147"/>
      </a:accent3>
      <a:accent4>
        <a:srgbClr val="009FDA"/>
      </a:accent4>
      <a:accent5>
        <a:srgbClr val="FF5800"/>
      </a:accent5>
      <a:accent6>
        <a:srgbClr val="50B848"/>
      </a:accent6>
      <a:hlink>
        <a:srgbClr val="E00034"/>
      </a:hlink>
      <a:folHlink>
        <a:srgbClr val="00214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txDef>
      <a:spPr>
        <a:noFill/>
      </a:spPr>
      <a:bodyPr wrap="square" rtlCol="0">
        <a:spAutoFit/>
      </a:bodyPr>
      <a:lstStyle>
        <a:defPPr>
          <a:defRPr dirty="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MSP-PowerPoint-template">
  <a:themeElements>
    <a:clrScheme name="AMSP">
      <a:dk1>
        <a:srgbClr val="002147"/>
      </a:dk1>
      <a:lt1>
        <a:sysClr val="window" lastClr="FFFFFF"/>
      </a:lt1>
      <a:dk2>
        <a:srgbClr val="E00034"/>
      </a:dk2>
      <a:lt2>
        <a:srgbClr val="FCAF17"/>
      </a:lt2>
      <a:accent1>
        <a:srgbClr val="E00034"/>
      </a:accent1>
      <a:accent2>
        <a:srgbClr val="FCAF17"/>
      </a:accent2>
      <a:accent3>
        <a:srgbClr val="002147"/>
      </a:accent3>
      <a:accent4>
        <a:srgbClr val="FFEBCB"/>
      </a:accent4>
      <a:accent5>
        <a:srgbClr val="FF5800"/>
      </a:accent5>
      <a:accent6>
        <a:srgbClr val="50B848"/>
      </a:accent6>
      <a:hlink>
        <a:srgbClr val="E00034"/>
      </a:hlink>
      <a:folHlink>
        <a:srgbClr val="00214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txDef>
      <a:spPr>
        <a:noFill/>
      </a:spPr>
      <a:bodyPr wrap="square" rtlCol="0">
        <a:spAutoFit/>
      </a:bodyPr>
      <a:lstStyle>
        <a:defPPr>
          <a:defRPr dirty="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SP-PowerPoint-template" id="{D21E5813-62A5-4C59-B857-126DBC755608}" vid="{40AE08AB-730F-456D-91CF-049457B99AEC}"/>
    </a:ext>
  </a:extLst>
</a:theme>
</file>

<file path=ppt/theme/theme3.xml><?xml version="1.0" encoding="utf-8"?>
<a:theme xmlns:a="http://schemas.openxmlformats.org/drawingml/2006/main" name="1_Blank Presentation">
  <a:themeElements>
    <a:clrScheme name="AMSP">
      <a:dk1>
        <a:srgbClr val="002147"/>
      </a:dk1>
      <a:lt1>
        <a:sysClr val="window" lastClr="FFFFFF"/>
      </a:lt1>
      <a:dk2>
        <a:srgbClr val="E00034"/>
      </a:dk2>
      <a:lt2>
        <a:srgbClr val="FCAF17"/>
      </a:lt2>
      <a:accent1>
        <a:srgbClr val="E00034"/>
      </a:accent1>
      <a:accent2>
        <a:srgbClr val="FCAF17"/>
      </a:accent2>
      <a:accent3>
        <a:srgbClr val="002147"/>
      </a:accent3>
      <a:accent4>
        <a:srgbClr val="FFEBCB"/>
      </a:accent4>
      <a:accent5>
        <a:srgbClr val="FF5800"/>
      </a:accent5>
      <a:accent6>
        <a:srgbClr val="50B848"/>
      </a:accent6>
      <a:hlink>
        <a:srgbClr val="E00034"/>
      </a:hlink>
      <a:folHlink>
        <a:srgbClr val="00214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txDef>
      <a:spPr>
        <a:noFill/>
      </a:spPr>
      <a:bodyPr wrap="square" rtlCol="0">
        <a:spAutoFit/>
      </a:bodyPr>
      <a:lstStyle>
        <a:defPPr>
          <a:defRPr dirty="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ta Headlines" id="{8CDD1B89-33E8-406B-A03D-AEB3BAF90921}" vid="{9C5D73A2-A904-46D6-BBC6-870A3A5FBDB9}"/>
    </a:ext>
  </a:extLst>
</a:theme>
</file>

<file path=ppt/theme/theme4.xml><?xml version="1.0" encoding="utf-8"?>
<a:theme xmlns:a="http://schemas.openxmlformats.org/drawingml/2006/main" name="4_Blank Presentation">
  <a:themeElements>
    <a:clrScheme name="AMSP">
      <a:dk1>
        <a:srgbClr val="002147"/>
      </a:dk1>
      <a:lt1>
        <a:sysClr val="window" lastClr="FFFFFF"/>
      </a:lt1>
      <a:dk2>
        <a:srgbClr val="E00034"/>
      </a:dk2>
      <a:lt2>
        <a:srgbClr val="FCAF17"/>
      </a:lt2>
      <a:accent1>
        <a:srgbClr val="E00034"/>
      </a:accent1>
      <a:accent2>
        <a:srgbClr val="FCAF17"/>
      </a:accent2>
      <a:accent3>
        <a:srgbClr val="002147"/>
      </a:accent3>
      <a:accent4>
        <a:srgbClr val="FFEBCB"/>
      </a:accent4>
      <a:accent5>
        <a:srgbClr val="FF5800"/>
      </a:accent5>
      <a:accent6>
        <a:srgbClr val="50B848"/>
      </a:accent6>
      <a:hlink>
        <a:srgbClr val="E00034"/>
      </a:hlink>
      <a:folHlink>
        <a:srgbClr val="00214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txDef>
      <a:spPr>
        <a:noFill/>
      </a:spPr>
      <a:bodyPr wrap="square" rtlCol="0">
        <a:spAutoFit/>
      </a:bodyPr>
      <a:lstStyle>
        <a:defPPr>
          <a:defRPr dirty="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ta Headlines" id="{8CDD1B89-33E8-406B-A03D-AEB3BAF90921}" vid="{9C5D73A2-A904-46D6-BBC6-870A3A5FBDB9}"/>
    </a:ext>
  </a:extLst>
</a:theme>
</file>

<file path=ppt/theme/theme5.xml><?xml version="1.0" encoding="utf-8"?>
<a:theme xmlns:a="http://schemas.openxmlformats.org/drawingml/2006/main" name="1_AMSP-PowerPoint-template">
  <a:themeElements>
    <a:clrScheme name="AMSP">
      <a:dk1>
        <a:srgbClr val="002147"/>
      </a:dk1>
      <a:lt1>
        <a:sysClr val="window" lastClr="FFFFFF"/>
      </a:lt1>
      <a:dk2>
        <a:srgbClr val="E00034"/>
      </a:dk2>
      <a:lt2>
        <a:srgbClr val="FCAF17"/>
      </a:lt2>
      <a:accent1>
        <a:srgbClr val="E00034"/>
      </a:accent1>
      <a:accent2>
        <a:srgbClr val="FCAF17"/>
      </a:accent2>
      <a:accent3>
        <a:srgbClr val="002147"/>
      </a:accent3>
      <a:accent4>
        <a:srgbClr val="FFEBCB"/>
      </a:accent4>
      <a:accent5>
        <a:srgbClr val="FF5800"/>
      </a:accent5>
      <a:accent6>
        <a:srgbClr val="50B848"/>
      </a:accent6>
      <a:hlink>
        <a:srgbClr val="E00034"/>
      </a:hlink>
      <a:folHlink>
        <a:srgbClr val="00214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txDef>
      <a:spPr>
        <a:noFill/>
      </a:spPr>
      <a:bodyPr wrap="square" rtlCol="0">
        <a:spAutoFit/>
      </a:bodyPr>
      <a:lstStyle>
        <a:defPPr>
          <a:defRPr dirty="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xth Form Powerpoint version 2019 v1.3" id="{7C72933F-B140-4F72-8340-B64DFF253E26}" vid="{3E5719CA-7821-4208-92D9-AB8566552C1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3497</TotalTime>
  <Words>1126</Words>
  <Application>Microsoft Office PowerPoint</Application>
  <PresentationFormat>On-screen Show (4:3)</PresentationFormat>
  <Paragraphs>160</Paragraphs>
  <Slides>16</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16</vt:i4>
      </vt:variant>
    </vt:vector>
  </HeadingPairs>
  <TitlesOfParts>
    <vt:vector size="30" baseType="lpstr">
      <vt:lpstr>ＭＳ Ｐゴシック</vt:lpstr>
      <vt:lpstr>ＭＳ Ｐゴシック</vt:lpstr>
      <vt:lpstr>Arial</vt:lpstr>
      <vt:lpstr>Calibri</vt:lpstr>
      <vt:lpstr>Font Awesome 5 Free Solid</vt:lpstr>
      <vt:lpstr>Times</vt:lpstr>
      <vt:lpstr>Times New Roman</vt:lpstr>
      <vt:lpstr>Wingdings</vt:lpstr>
      <vt:lpstr>ヒラギノ角ゴ Pro W3</vt:lpstr>
      <vt:lpstr>Blank Presentation</vt:lpstr>
      <vt:lpstr>AMSP-PowerPoint-template</vt:lpstr>
      <vt:lpstr>1_Blank Presentation</vt:lpstr>
      <vt:lpstr>4_Blank Presentation</vt:lpstr>
      <vt:lpstr>1_AMSP-PowerPoint-template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study Maths after GCSE?</vt:lpstr>
      <vt:lpstr>Post-16 Mathematics options</vt:lpstr>
      <vt:lpstr>What are the options?</vt:lpstr>
      <vt:lpstr>What is Core Maths?</vt:lpstr>
      <vt:lpstr>Main Content of Core Maths</vt:lpstr>
      <vt:lpstr>Core Maths style problems</vt:lpstr>
      <vt:lpstr>Contact the AMSP </vt:lpstr>
      <vt:lpstr>About the AMSP </vt:lpstr>
    </vt:vector>
  </TitlesOfParts>
  <Company>Rumba Graphic Design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Simon Rees</dc:creator>
  <cp:lastModifiedBy>Billie Ramsey</cp:lastModifiedBy>
  <cp:revision>137</cp:revision>
  <dcterms:created xsi:type="dcterms:W3CDTF">2012-04-23T14:18:00Z</dcterms:created>
  <dcterms:modified xsi:type="dcterms:W3CDTF">2019-11-14T09:26:25Z</dcterms:modified>
</cp:coreProperties>
</file>